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391" r:id="rId3"/>
    <p:sldId id="365" r:id="rId4"/>
    <p:sldId id="380" r:id="rId5"/>
    <p:sldId id="277" r:id="rId6"/>
    <p:sldId id="381" r:id="rId7"/>
    <p:sldId id="382" r:id="rId8"/>
    <p:sldId id="379" r:id="rId9"/>
    <p:sldId id="390" r:id="rId10"/>
    <p:sldId id="383" r:id="rId11"/>
    <p:sldId id="389" r:id="rId12"/>
    <p:sldId id="388" r:id="rId13"/>
    <p:sldId id="387" r:id="rId14"/>
    <p:sldId id="386" r:id="rId15"/>
    <p:sldId id="278" r:id="rId16"/>
    <p:sldId id="329" r:id="rId17"/>
    <p:sldId id="336" r:id="rId18"/>
    <p:sldId id="330" r:id="rId19"/>
    <p:sldId id="392" r:id="rId20"/>
    <p:sldId id="34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95"/>
    <p:restoredTop sz="94718"/>
  </p:normalViewPr>
  <p:slideViewPr>
    <p:cSldViewPr snapToGrid="0">
      <p:cViewPr varScale="1">
        <p:scale>
          <a:sx n="117" d="100"/>
          <a:sy n="117" d="100"/>
        </p:scale>
        <p:origin x="3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0F0A5-FF7A-164A-AF2C-3D2139C443A8}" type="datetimeFigureOut">
              <a:rPr lang="en-US" smtClean="0"/>
              <a:t>3/19/25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7BC4E-7216-AE4F-A645-970444707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373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6F2028D8-25D8-76D7-036A-051F1A684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8A29B5CE-07BB-4292-4057-8C99CB31CE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5EEE54AC-F5C1-E52D-CAFB-943E66CCC7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46C7CE97-D8E4-D89C-1BFF-BB4B41BE8F2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98546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11A268EB-C3C4-D02B-DF4C-29D5FBED8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22B706E5-6ABC-1D3D-5A7E-97476FBD63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288390D4-E4BC-3766-7C18-EE8A0FA17D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</a:t>
            </a:r>
            <a:r>
              <a:rPr lang="en-US" dirty="0" err="1"/>
              <a:t>PetaLibrary</a:t>
            </a:r>
            <a:r>
              <a:rPr lang="en-US" dirty="0"/>
              <a:t>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/latest/storage/</a:t>
            </a:r>
            <a:r>
              <a:rPr lang="en-US" dirty="0" err="1"/>
              <a:t>petalibrary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CD17BB16-382A-825E-C216-7485B5C87B5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2964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F119E256-C6F5-E7C2-F03B-C6B77702E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EEB40B79-F7B4-3CB9-A54B-8D6B29CFA9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8EA6BBEE-EC9B-507F-69FC-E59040D9AE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</a:t>
            </a:r>
            <a:r>
              <a:rPr lang="en-US" dirty="0" err="1"/>
              <a:t>PetaLibrary</a:t>
            </a:r>
            <a:r>
              <a:rPr lang="en-US" dirty="0"/>
              <a:t>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/latest/storage/</a:t>
            </a:r>
            <a:r>
              <a:rPr lang="en-US" dirty="0" err="1"/>
              <a:t>petalibrary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B5500ED1-B614-B7B8-6EB3-0DA7F9C5195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8246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2316551eda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2316551eda_0_3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*Users can manage access to their /project and /scratch directories by submitting a ticket for changes.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RC Staff manage access to the </a:t>
            </a:r>
            <a:r>
              <a:rPr lang="en-US" dirty="0" err="1"/>
              <a:t>PetaLibrary</a:t>
            </a:r>
            <a:r>
              <a:rPr lang="en-US" dirty="0"/>
              <a:t> Space</a:t>
            </a:r>
            <a:endParaRPr dirty="0"/>
          </a:p>
        </p:txBody>
      </p:sp>
      <p:sp>
        <p:nvSpPr>
          <p:cNvPr id="419" name="Google Shape;419;g12316551eda_0_3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2316551eda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2316551eda_0_3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DTN require internal CU Network access (VPN)</a:t>
            </a:r>
            <a:endParaRPr dirty="0"/>
          </a:p>
        </p:txBody>
      </p:sp>
      <p:sp>
        <p:nvSpPr>
          <p:cNvPr id="419" name="Google Shape;419;g12316551eda_0_3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6216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0E6FC-C58D-CA46-93FA-98E1AAB1BA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0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8AA6EF9E-21C0-923C-79BB-F11E0270F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3E27B855-FB6B-262D-F487-81EFB76007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B4811820-2A54-FE55-F8B6-E3FC9CA94C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E6AAC615-4989-6206-5960-8D50C01462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018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9" name="Google Shape;399;g12316551eda_0_3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AF544C96-55FB-E841-D997-2FF56CA0A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4C755D1F-2726-CC10-2FBE-B18FA88470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44AD09C8-51B0-2EB6-1D81-3CE072DDC3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Filesystem/Storage: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/latest/compute/</a:t>
            </a:r>
            <a:r>
              <a:rPr lang="en-US" dirty="0" err="1"/>
              <a:t>filesystems.html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625553F6-6DF3-1922-5B79-57C4CEE4D53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030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4B12488D-D5A8-90C1-2FFF-41C3256DA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538F30E3-5A83-61B6-2933-1EC2D2BCB7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DCC19F8D-653D-4FD2-9411-74D3FE6111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Filesystem/Storage: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/latest/compute/</a:t>
            </a:r>
            <a:r>
              <a:rPr lang="en-US" dirty="0" err="1"/>
              <a:t>filesystems.html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36A1007F-6B3C-E4C6-9E4F-57A6359A7EE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0096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9D02D839-3B54-1F0B-1389-AF71A85A3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BD7BFF25-1973-6810-526E-50219E0957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9E9D48B0-2B6C-98E7-6258-03CBACDFB4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Filesystem/Storage: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/latest/compute/</a:t>
            </a:r>
            <a:r>
              <a:rPr lang="en-US" dirty="0" err="1"/>
              <a:t>filesystems.html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82172062-A45D-E787-3E70-230933107F6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7491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993A2E1E-40F6-1BF7-A0A0-601E88F6F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C0657B4D-27BA-9188-E6BE-2D05046DA7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E1A03319-2257-452D-830C-39CB21B715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</a:t>
            </a:r>
            <a:r>
              <a:rPr lang="en-US" dirty="0" err="1"/>
              <a:t>PetaLibrary</a:t>
            </a:r>
            <a:r>
              <a:rPr lang="en-US" dirty="0"/>
              <a:t>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/latest/storage/</a:t>
            </a:r>
            <a:r>
              <a:rPr lang="en-US" dirty="0" err="1"/>
              <a:t>petalibrary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FE8A3695-BFE3-6E2F-A454-364C3E5DB5C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8177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50B63968-61E4-7CE4-FB67-AB48EF8E6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654888F2-7571-C196-BDF6-0FA1E7AE2D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94B34170-7EF3-693C-DD8B-DB7E0A00CC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</a:t>
            </a:r>
            <a:r>
              <a:rPr lang="en-US" dirty="0" err="1"/>
              <a:t>PetaLibrary</a:t>
            </a:r>
            <a:r>
              <a:rPr lang="en-US" dirty="0"/>
              <a:t>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/latest/storage/</a:t>
            </a:r>
            <a:r>
              <a:rPr lang="en-US" dirty="0" err="1"/>
              <a:t>petalibrary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6332EE3A-08E1-4533-B038-489F780E57B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4313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608DC-F199-DA0D-D7E3-52801A0B26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1B69A3-71EB-0B95-8632-00EFC16EF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A584A-092A-9233-3F4D-A1FFB2723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7AE9D-220D-26B1-BFF9-C985D97E8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738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062BF-E4BE-4A75-5431-F42455802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D12C7-BA53-AF37-2C6E-CF1737F2E9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FB9E8-D560-4B93-F82C-DC7344C99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12533-24CE-7749-ABC8-28439609613B}" type="datetimeFigureOut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75C1C-A12F-A6A1-4141-A98640317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61F36-E036-8E76-BA95-4FFA3DF4F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54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F414B0-C7DE-4165-A4D5-98FB461591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ED6E14-7A33-BAE6-5343-B2661A293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CF19F-C8EA-C4C7-344B-7FDEE74084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12533-24CE-7749-ABC8-28439609613B}" type="datetimeFigureOut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698B8-893D-49DA-3EBF-AFA39AD49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9F243-97F2-130B-9276-2D629A446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693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9610B-D6F2-3EF9-0230-B0279F722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40A62-A566-B591-5E10-DF48827CA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AD566-4AE9-9AD0-4C54-FBB9578D4E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12533-24CE-7749-ABC8-28439609613B}" type="datetimeFigureOut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B9FA2-E3DF-5672-53B3-D6F75627C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53B56-ABC0-8ABE-7784-E9CD3EB91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736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10450-4BFE-81E4-ECD7-20BBD3B2D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A5886-D205-DA83-DD5B-20A22B06C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72530-A885-503D-B97A-E63B9E6D17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12533-24CE-7749-ABC8-28439609613B}" type="datetimeFigureOut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D2076-A7C2-DD71-2AD1-23CE7F475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15C51-4310-4832-47DA-6FF240898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439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7BCA1-4FCA-5891-C138-2290E878E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BB14D-7FE1-CD86-0C01-49E1B4AE21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0E154A-B670-ED57-D725-079C3265B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B17ADD-1992-2DC2-9222-3B0691D5BB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12533-24CE-7749-ABC8-28439609613B}" type="datetimeFigureOut">
              <a:rPr lang="en-US" smtClean="0"/>
              <a:t>3/19/25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46881-3B5F-6703-1EDA-3BC5D6ECC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1A402A-13BD-2028-46D3-415ECC5DB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75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27343-0484-D1BC-687C-F7EA24C10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82A07-EB6D-ED26-7846-5D14DA225F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B0C415-AC09-9B60-36BA-6F92043E89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EAACF5-25C5-D77A-3FCB-98ED84E212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FC85D2-D286-F6D2-A06C-7F6E158A6B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5222A8-DD61-9366-9A79-4103DB8EA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12533-24CE-7749-ABC8-28439609613B}" type="datetimeFigureOut">
              <a:rPr lang="en-US" smtClean="0"/>
              <a:t>3/19/25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52D001-4F98-A562-8FCE-FE60CE92B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32FC2B-1B6E-DCCA-B525-4B9560A0B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85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89F58-C11A-FC5E-CF69-93D7C90EA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6E0545-AB04-1493-B760-8CF1BC4EA4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12533-24CE-7749-ABC8-28439609613B}" type="datetimeFigureOut">
              <a:rPr lang="en-US" smtClean="0"/>
              <a:t>3/19/25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24F4AE-8BF4-40D7-B2F6-518289DA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D95AAF-A8CB-0E33-54F0-553DCBC5D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162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C88FAA-B0FC-7EAB-9883-7AAFA1ED4F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12533-24CE-7749-ABC8-28439609613B}" type="datetimeFigureOut">
              <a:rPr lang="en-US" smtClean="0"/>
              <a:t>3/19/25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11F11D-DD64-801F-6815-EAA947CDE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37863-5D75-7DF1-77E8-D170ABCE2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059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7AEBB-6912-3559-92EB-1C6636FC1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3426D-FFFD-BB20-3FDC-E0158BB28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8EEEC7-0B2C-5034-1799-1E81E78964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23C62C-7949-1AA7-B190-D717DA4A4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12533-24CE-7749-ABC8-28439609613B}" type="datetimeFigureOut">
              <a:rPr lang="en-US" smtClean="0"/>
              <a:t>3/19/25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2DADCF-DA60-7CCA-FD31-748E8A809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402F0-6B51-D0AB-86C8-B2BB6A8BC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30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31F0A-88BE-3045-FDE3-5FC9ECE16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753A97-923C-76C0-A920-8EAC8036BE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3A1C6A-A396-F984-F584-F8F4CC045B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852C4-7B39-9E45-F12C-4A6067249E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12533-24CE-7749-ABC8-28439609613B}" type="datetimeFigureOut">
              <a:rPr lang="en-US" smtClean="0"/>
              <a:t>3/19/25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C749C2-CC2E-EE18-66F9-39797E435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2D0494-EC63-4A1F-5359-A5FA7C20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56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C4D4E7-B366-7B83-460D-6F3721882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384E3-D0CB-9217-654A-7BA74AA4D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546DE-342F-46B6-3866-72C695A8D8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7" name="Google Shape;15;p1" descr="Untitled.png" title="Be Boulder.">
            <a:extLst>
              <a:ext uri="{FF2B5EF4-FFF2-40B4-BE49-F238E27FC236}">
                <a16:creationId xmlns:a16="http://schemas.microsoft.com/office/drawing/2014/main" id="{9C443816-8C13-08CE-260E-9FE11C82A1B3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 b="47289"/>
          <a:stretch/>
        </p:blipFill>
        <p:spPr>
          <a:xfrm>
            <a:off x="9293520" y="6269922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16;p1">
            <a:extLst>
              <a:ext uri="{FF2B5EF4-FFF2-40B4-BE49-F238E27FC236}">
                <a16:creationId xmlns:a16="http://schemas.microsoft.com/office/drawing/2014/main" id="{D3EF408E-6D0D-2808-4AE0-5C659213E07C}"/>
              </a:ext>
            </a:extLst>
          </p:cNvPr>
          <p:cNvCxnSpPr/>
          <p:nvPr userDrawn="1"/>
        </p:nvCxnSpPr>
        <p:spPr>
          <a:xfrm rot="10800000" flipH="1">
            <a:off x="457200" y="6214428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" name="Google Shape;17;p1">
            <a:extLst>
              <a:ext uri="{FF2B5EF4-FFF2-40B4-BE49-F238E27FC236}">
                <a16:creationId xmlns:a16="http://schemas.microsoft.com/office/drawing/2014/main" id="{385EEFA5-7CDD-FC16-4ADE-C9AB878C3F85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269922"/>
            <a:ext cx="2210435" cy="43983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45C0143-62C2-BEFA-123B-9E7C811B5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14D6D1-E265-BD43-BA94-5AF7BA9391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786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lorado.edu/rc/secure-research-computing-resources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curc.readthedocs.io/en/latest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esearchComputing/research_storage_simplified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jpg"/><Relationship Id="rId5" Type="http://schemas.openxmlformats.org/officeDocument/2006/relationships/image" Target="../media/image7.jp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8204F-7591-2BC7-14B5-04036DA9F0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Research Storage Simplified</a:t>
            </a:r>
          </a:p>
        </p:txBody>
      </p:sp>
      <p:pic>
        <p:nvPicPr>
          <p:cNvPr id="4" name="Google Shape;95;p14">
            <a:extLst>
              <a:ext uri="{FF2B5EF4-FFF2-40B4-BE49-F238E27FC236}">
                <a16:creationId xmlns:a16="http://schemas.microsoft.com/office/drawing/2014/main" id="{E176F1C6-FC07-674A-FF8B-B0963A8E6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3256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6;p14">
            <a:extLst>
              <a:ext uri="{FF2B5EF4-FFF2-40B4-BE49-F238E27FC236}">
                <a16:creationId xmlns:a16="http://schemas.microsoft.com/office/drawing/2014/main" id="{5739AD9E-9832-8A74-8738-BBB12A8E194C}"/>
              </a:ext>
            </a:extLst>
          </p:cNvPr>
          <p:cNvSpPr txBox="1">
            <a:spLocks/>
          </p:cNvSpPr>
          <p:nvPr/>
        </p:nvSpPr>
        <p:spPr>
          <a:xfrm>
            <a:off x="459800" y="4960075"/>
            <a:ext cx="7247286" cy="1181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Clr>
                <a:schemeClr val="dk1"/>
              </a:buClr>
              <a:buSzPts val="6000"/>
              <a:buFont typeface="Arial Black"/>
              <a:buNone/>
            </a:pPr>
            <a:r>
              <a:rPr lang="en-US" sz="5300" dirty="0"/>
              <a:t>Research Storage Simplified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9BC7E0-C8EA-8B80-1A72-E5E912476852}"/>
              </a:ext>
            </a:extLst>
          </p:cNvPr>
          <p:cNvSpPr txBox="1"/>
          <p:nvPr/>
        </p:nvSpPr>
        <p:spPr>
          <a:xfrm>
            <a:off x="8952000" y="5550925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+mj-lt"/>
              </a:rPr>
              <a:t>John Reiland</a:t>
            </a:r>
          </a:p>
        </p:txBody>
      </p:sp>
    </p:spTree>
    <p:extLst>
      <p:ext uri="{BB962C8B-B14F-4D97-AF65-F5344CB8AC3E}">
        <p14:creationId xmlns:p14="http://schemas.microsoft.com/office/powerpoint/2010/main" val="2931121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D9E5E35C-D496-351D-67D0-1182556B8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C3130593-7DE4-3FD0-ABD5-08DCCBB2C7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PetaLibrary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6309BFF4-4419-4D4A-7556-BD1BA8FFEDA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710113E-A769-F37F-7013-42A79B952DDB}"/>
              </a:ext>
            </a:extLst>
          </p:cNvPr>
          <p:cNvGrpSpPr/>
          <p:nvPr/>
        </p:nvGrpSpPr>
        <p:grpSpPr>
          <a:xfrm>
            <a:off x="-351411" y="630119"/>
            <a:ext cx="4165843" cy="5328322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20CF07F-3E12-7465-E14D-A85187E78B90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Active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261092C3-FEEA-0C16-E41E-7CC8B35DC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85290ED-C55A-017B-D5F4-AA4192CE7CA7}"/>
              </a:ext>
            </a:extLst>
          </p:cNvPr>
          <p:cNvSpPr txBox="1"/>
          <p:nvPr/>
        </p:nvSpPr>
        <p:spPr>
          <a:xfrm>
            <a:off x="245871" y="2493657"/>
            <a:ext cx="3507874" cy="2023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Performance tier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Accessible by all nodes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No file limit</a:t>
            </a:r>
          </a:p>
        </p:txBody>
      </p:sp>
    </p:spTree>
    <p:extLst>
      <p:ext uri="{BB962C8B-B14F-4D97-AF65-F5344CB8AC3E}">
        <p14:creationId xmlns:p14="http://schemas.microsoft.com/office/powerpoint/2010/main" val="3164201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AE762E12-7857-702F-E48A-E2FFE12D2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19BF3C58-BF19-7C01-7A3A-B70CEE6F6B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PetaLibrary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D2DCD750-08CE-B8C4-9AE9-EC1C8D68C2C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6C47DA-A3C7-F19E-B1FE-D0E05B1B125F}"/>
              </a:ext>
            </a:extLst>
          </p:cNvPr>
          <p:cNvGrpSpPr/>
          <p:nvPr/>
        </p:nvGrpSpPr>
        <p:grpSpPr>
          <a:xfrm>
            <a:off x="-351411" y="630119"/>
            <a:ext cx="4165843" cy="5328322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32A0A80-CEB0-7043-93A4-381E779E1DF4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Active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DC9E1726-6859-2DA0-EF5B-0AFCEC0B6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8951AA0-4588-D36A-596F-2F7623742C94}"/>
              </a:ext>
            </a:extLst>
          </p:cNvPr>
          <p:cNvSpPr txBox="1"/>
          <p:nvPr/>
        </p:nvSpPr>
        <p:spPr>
          <a:xfrm>
            <a:off x="245871" y="2493657"/>
            <a:ext cx="3507874" cy="2023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Performance tier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Accessible by all nodes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No file limit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CBFBFD-9849-56BC-39D3-89B3DE15A75F}"/>
              </a:ext>
            </a:extLst>
          </p:cNvPr>
          <p:cNvSpPr txBox="1"/>
          <p:nvPr/>
        </p:nvSpPr>
        <p:spPr>
          <a:xfrm>
            <a:off x="3692674" y="2593260"/>
            <a:ext cx="350787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Integrity tier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Accessible by data transfer (DTN) and login nodes only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10,000 File Limit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928BD1E-B5B4-FF5F-2EC9-E0A26454F3F9}"/>
              </a:ext>
            </a:extLst>
          </p:cNvPr>
          <p:cNvGrpSpPr/>
          <p:nvPr/>
        </p:nvGrpSpPr>
        <p:grpSpPr>
          <a:xfrm>
            <a:off x="3046521" y="696002"/>
            <a:ext cx="4733909" cy="5328322"/>
            <a:chOff x="36411" y="-342900"/>
            <a:chExt cx="6400800" cy="7868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EA9DE7A-9897-3706-8C4F-93400DE49C43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681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Archive</a:t>
              </a:r>
            </a:p>
          </p:txBody>
        </p:sp>
        <p:pic>
          <p:nvPicPr>
            <p:cNvPr id="4" name="Graphic 3" descr="Folder outline">
              <a:extLst>
                <a:ext uri="{FF2B5EF4-FFF2-40B4-BE49-F238E27FC236}">
                  <a16:creationId xmlns:a16="http://schemas.microsoft.com/office/drawing/2014/main" id="{F65B1DD8-04C5-457D-F134-27B094782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2429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67880141-3F44-1403-CEA3-BB60E44EF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C50EAEFE-F905-08B0-38F8-5F2A9B3DA5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PetaLibrary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C533BEBA-8794-47BC-A331-EF276B614CA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F29B890-309C-24A8-8D0A-01A0C3531E59}"/>
              </a:ext>
            </a:extLst>
          </p:cNvPr>
          <p:cNvGrpSpPr/>
          <p:nvPr/>
        </p:nvGrpSpPr>
        <p:grpSpPr>
          <a:xfrm>
            <a:off x="-351411" y="630119"/>
            <a:ext cx="4165843" cy="5328322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CC0E2AC-75BA-E646-8A20-3635EAC75B8D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Active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4819483D-D1F2-4A84-D7E4-EC86AEBC4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E101AFF-F5DF-EF94-DDDF-81752C9A3643}"/>
              </a:ext>
            </a:extLst>
          </p:cNvPr>
          <p:cNvSpPr txBox="1"/>
          <p:nvPr/>
        </p:nvSpPr>
        <p:spPr>
          <a:xfrm>
            <a:off x="245871" y="2493657"/>
            <a:ext cx="3507874" cy="2023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Performance tier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Accessible by all nodes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No file limit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FAF3E9-F09C-5E73-7139-DBD16E1EA5D3}"/>
              </a:ext>
            </a:extLst>
          </p:cNvPr>
          <p:cNvSpPr txBox="1"/>
          <p:nvPr/>
        </p:nvSpPr>
        <p:spPr>
          <a:xfrm>
            <a:off x="3692674" y="2593260"/>
            <a:ext cx="350787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Integrity tier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Accessible by data transfer (DTN) and login nodes only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10,000 File Limit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D9B17F-25FA-0542-EFDC-3125028B3D02}"/>
              </a:ext>
            </a:extLst>
          </p:cNvPr>
          <p:cNvSpPr txBox="1"/>
          <p:nvPr/>
        </p:nvSpPr>
        <p:spPr>
          <a:xfrm>
            <a:off x="7539869" y="1217330"/>
            <a:ext cx="4302185" cy="1944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Same features as Active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Copy is synced to separate on campus </a:t>
            </a:r>
            <a:r>
              <a:rPr lang="en-US" sz="2600"/>
              <a:t>datacenter every 15 mins.</a:t>
            </a:r>
            <a:endParaRPr lang="en-US" sz="2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D93DA1-F6CE-D4A2-0B60-E3C68F41E819}"/>
              </a:ext>
            </a:extLst>
          </p:cNvPr>
          <p:cNvGrpSpPr/>
          <p:nvPr/>
        </p:nvGrpSpPr>
        <p:grpSpPr>
          <a:xfrm>
            <a:off x="3046521" y="696002"/>
            <a:ext cx="4733909" cy="5328322"/>
            <a:chOff x="36411" y="-342900"/>
            <a:chExt cx="6400800" cy="7868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E35A222-02E4-CA50-A2C7-80B2F525FFEB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681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Archive</a:t>
              </a:r>
            </a:p>
          </p:txBody>
        </p:sp>
        <p:pic>
          <p:nvPicPr>
            <p:cNvPr id="4" name="Graphic 3" descr="Folder outline">
              <a:extLst>
                <a:ext uri="{FF2B5EF4-FFF2-40B4-BE49-F238E27FC236}">
                  <a16:creationId xmlns:a16="http://schemas.microsoft.com/office/drawing/2014/main" id="{8645087B-5FB1-22C3-D1FF-3DDF5EE92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4B0419-874B-F9C8-C139-76F2FDFD0C42}"/>
              </a:ext>
            </a:extLst>
          </p:cNvPr>
          <p:cNvGrpSpPr/>
          <p:nvPr/>
        </p:nvGrpSpPr>
        <p:grpSpPr>
          <a:xfrm>
            <a:off x="6812500" y="-1079971"/>
            <a:ext cx="5657575" cy="5558913"/>
            <a:chOff x="36411" y="-342900"/>
            <a:chExt cx="6400800" cy="78687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FE679EA-5AB2-3E3A-1FD5-53B8A220681F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1227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Active + Archive</a:t>
              </a:r>
            </a:p>
          </p:txBody>
        </p:sp>
        <p:pic>
          <p:nvPicPr>
            <p:cNvPr id="7" name="Graphic 6" descr="Folder outline">
              <a:extLst>
                <a:ext uri="{FF2B5EF4-FFF2-40B4-BE49-F238E27FC236}">
                  <a16:creationId xmlns:a16="http://schemas.microsoft.com/office/drawing/2014/main" id="{B7D1EE5C-C70E-6BB5-FD24-41F605670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6701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3B9AFEF2-02AB-54B3-9BB7-076838EFF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7A4AA00E-3019-EF45-40FD-81D43BFE3F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PetaLibrary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6D72E977-753F-B815-8A6E-B0381EE284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CDCB50E-F85D-C047-9273-7DE3C7D72E1B}"/>
              </a:ext>
            </a:extLst>
          </p:cNvPr>
          <p:cNvGrpSpPr/>
          <p:nvPr/>
        </p:nvGrpSpPr>
        <p:grpSpPr>
          <a:xfrm>
            <a:off x="-351411" y="630119"/>
            <a:ext cx="4165843" cy="5328322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7214B1A-CFA9-645E-9DD9-9BE65F394110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Active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DDCF2089-5EFE-44DF-CF75-6B38488DF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23A8C02-50F4-304C-C62E-D72E139EFFFB}"/>
              </a:ext>
            </a:extLst>
          </p:cNvPr>
          <p:cNvSpPr txBox="1"/>
          <p:nvPr/>
        </p:nvSpPr>
        <p:spPr>
          <a:xfrm>
            <a:off x="245871" y="2493657"/>
            <a:ext cx="3507874" cy="2023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Performance tier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Accessible by all nodes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No file limit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2354842-F85F-BBB7-CF39-A6FF9A6514CF}"/>
              </a:ext>
            </a:extLst>
          </p:cNvPr>
          <p:cNvSpPr txBox="1"/>
          <p:nvPr/>
        </p:nvSpPr>
        <p:spPr>
          <a:xfrm>
            <a:off x="3692674" y="2593260"/>
            <a:ext cx="350787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Integrity tier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Accessible by data transfer (DTN) and login nodes only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10,000 File Limit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538E4E-C3F7-D8D1-7D45-255DC6C0992A}"/>
              </a:ext>
            </a:extLst>
          </p:cNvPr>
          <p:cNvSpPr txBox="1"/>
          <p:nvPr/>
        </p:nvSpPr>
        <p:spPr>
          <a:xfrm>
            <a:off x="7539869" y="1217330"/>
            <a:ext cx="4302185" cy="1944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Same features as Active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Copy is synced to separate on campus datacenter every 15 mins.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10DE5E-7A18-14A1-1E57-BB758BAC75A8}"/>
              </a:ext>
            </a:extLst>
          </p:cNvPr>
          <p:cNvGrpSpPr/>
          <p:nvPr/>
        </p:nvGrpSpPr>
        <p:grpSpPr>
          <a:xfrm>
            <a:off x="3046521" y="696002"/>
            <a:ext cx="4733909" cy="5328322"/>
            <a:chOff x="36411" y="-342900"/>
            <a:chExt cx="6400800" cy="7868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824C619-F901-4168-8FAE-D7810F71B837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681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Archive</a:t>
              </a:r>
            </a:p>
          </p:txBody>
        </p:sp>
        <p:pic>
          <p:nvPicPr>
            <p:cNvPr id="4" name="Graphic 3" descr="Folder outline">
              <a:extLst>
                <a:ext uri="{FF2B5EF4-FFF2-40B4-BE49-F238E27FC236}">
                  <a16:creationId xmlns:a16="http://schemas.microsoft.com/office/drawing/2014/main" id="{15653BF2-89C6-CA52-919C-067F51C3F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E5E50D4-C42B-8113-110A-54EA3F9A7B19}"/>
              </a:ext>
            </a:extLst>
          </p:cNvPr>
          <p:cNvGrpSpPr/>
          <p:nvPr/>
        </p:nvGrpSpPr>
        <p:grpSpPr>
          <a:xfrm>
            <a:off x="6812500" y="-1079971"/>
            <a:ext cx="5657575" cy="5558913"/>
            <a:chOff x="36411" y="-342900"/>
            <a:chExt cx="6400800" cy="78687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F39067-C548-5AF3-512E-472D3F1EC202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1227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Active + Archive</a:t>
              </a:r>
            </a:p>
          </p:txBody>
        </p:sp>
        <p:pic>
          <p:nvPicPr>
            <p:cNvPr id="7" name="Graphic 6" descr="Folder outline">
              <a:extLst>
                <a:ext uri="{FF2B5EF4-FFF2-40B4-BE49-F238E27FC236}">
                  <a16:creationId xmlns:a16="http://schemas.microsoft.com/office/drawing/2014/main" id="{5D0AB956-34F9-F96C-02A1-7EC4A38D3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3E36C3F-A4B6-B828-C305-4A9FC4E82794}"/>
              </a:ext>
            </a:extLst>
          </p:cNvPr>
          <p:cNvGrpSpPr/>
          <p:nvPr/>
        </p:nvGrpSpPr>
        <p:grpSpPr>
          <a:xfrm>
            <a:off x="6812500" y="2396059"/>
            <a:ext cx="5657575" cy="4734073"/>
            <a:chOff x="36411" y="-342900"/>
            <a:chExt cx="6400800" cy="786879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7D44E1A-A785-1748-4A92-E7D66FA7FF7A}"/>
                </a:ext>
              </a:extLst>
            </p:cNvPr>
            <p:cNvSpPr txBox="1"/>
            <p:nvPr/>
          </p:nvSpPr>
          <p:spPr>
            <a:xfrm>
              <a:off x="705681" y="1791937"/>
              <a:ext cx="2523753" cy="1381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Archive + DR</a:t>
              </a:r>
            </a:p>
          </p:txBody>
        </p:sp>
        <p:pic>
          <p:nvPicPr>
            <p:cNvPr id="13" name="Graphic 12" descr="Folder outline">
              <a:extLst>
                <a:ext uri="{FF2B5EF4-FFF2-40B4-BE49-F238E27FC236}">
                  <a16:creationId xmlns:a16="http://schemas.microsoft.com/office/drawing/2014/main" id="{DA05D257-B48C-C139-3A31-F22A3E92F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FD23E98-0A06-AD10-0207-D4BDCA41D9CB}"/>
              </a:ext>
            </a:extLst>
          </p:cNvPr>
          <p:cNvSpPr txBox="1"/>
          <p:nvPr/>
        </p:nvSpPr>
        <p:spPr>
          <a:xfrm>
            <a:off x="7539869" y="4190449"/>
            <a:ext cx="4302185" cy="149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Same features as Archive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Copy is synced to offsite datacenter monthly</a:t>
            </a:r>
          </a:p>
        </p:txBody>
      </p:sp>
    </p:spTree>
    <p:extLst>
      <p:ext uri="{BB962C8B-B14F-4D97-AF65-F5344CB8AC3E}">
        <p14:creationId xmlns:p14="http://schemas.microsoft.com/office/powerpoint/2010/main" val="1869797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92900-4176-E9D6-9210-D2CDD8D1A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AFE4B-C544-3912-A4E9-E8460311F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032478"/>
          </a:xfrm>
        </p:spPr>
        <p:txBody>
          <a:bodyPr>
            <a:normAutofit/>
          </a:bodyPr>
          <a:lstStyle/>
          <a:p>
            <a:r>
              <a:rPr lang="en-US" sz="5200" dirty="0"/>
              <a:t>/scratch/local: </a:t>
            </a:r>
            <a:r>
              <a:rPr lang="en-US" sz="5200" b="1" dirty="0"/>
              <a:t>Fastest</a:t>
            </a:r>
          </a:p>
          <a:p>
            <a:pPr lvl="1"/>
            <a:r>
              <a:rPr lang="en-US" sz="4800" dirty="0"/>
              <a:t>/scratch/alpine: </a:t>
            </a:r>
            <a:r>
              <a:rPr lang="en-US" sz="4800" b="1" dirty="0"/>
              <a:t>2</a:t>
            </a:r>
            <a:r>
              <a:rPr lang="en-US" sz="4800" b="1" baseline="30000" dirty="0"/>
              <a:t>nd</a:t>
            </a:r>
            <a:r>
              <a:rPr lang="en-US" sz="4800" b="1" dirty="0"/>
              <a:t> Fastest</a:t>
            </a:r>
            <a:endParaRPr lang="en-US" sz="4800" dirty="0"/>
          </a:p>
          <a:p>
            <a:pPr lvl="2"/>
            <a:r>
              <a:rPr lang="en-US" sz="4800" dirty="0"/>
              <a:t>PetaLibrary (all tiers): </a:t>
            </a:r>
            <a:r>
              <a:rPr lang="en-US" sz="4800" b="1" dirty="0"/>
              <a:t>3</a:t>
            </a:r>
            <a:r>
              <a:rPr lang="en-US" sz="4800" b="1" baseline="30000" dirty="0"/>
              <a:t>rd</a:t>
            </a:r>
            <a:r>
              <a:rPr lang="en-US" sz="4800" b="1" dirty="0"/>
              <a:t> Fastest</a:t>
            </a:r>
          </a:p>
          <a:p>
            <a:pPr lvl="3"/>
            <a:r>
              <a:rPr lang="en-US" sz="5000" dirty="0"/>
              <a:t>/projects: </a:t>
            </a:r>
            <a:r>
              <a:rPr lang="en-US" sz="5000" b="1" dirty="0"/>
              <a:t>4</a:t>
            </a:r>
            <a:r>
              <a:rPr lang="en-US" sz="5000" b="1" baseline="30000" dirty="0"/>
              <a:t>th</a:t>
            </a:r>
            <a:r>
              <a:rPr lang="en-US" sz="5000" b="1" dirty="0"/>
              <a:t> Fastest</a:t>
            </a:r>
          </a:p>
          <a:p>
            <a:pPr lvl="4"/>
            <a:r>
              <a:rPr lang="en-US" sz="5200" dirty="0"/>
              <a:t>/home: </a:t>
            </a:r>
            <a:r>
              <a:rPr lang="en-US" sz="5200" b="1" dirty="0"/>
              <a:t>Slowest</a:t>
            </a:r>
          </a:p>
        </p:txBody>
      </p:sp>
    </p:spTree>
    <p:extLst>
      <p:ext uri="{BB962C8B-B14F-4D97-AF65-F5344CB8AC3E}">
        <p14:creationId xmlns:p14="http://schemas.microsoft.com/office/powerpoint/2010/main" val="2804387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Sharing: Within RC</a:t>
            </a:r>
            <a:endParaRPr dirty="0"/>
          </a:p>
        </p:txBody>
      </p:sp>
      <p:sp>
        <p:nvSpPr>
          <p:cNvPr id="423" name="Google Shape;42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grpSp>
        <p:nvGrpSpPr>
          <p:cNvPr id="15" name="Group 14" descr="An image depicting data sharing between two people at the same organization">
            <a:extLst>
              <a:ext uri="{FF2B5EF4-FFF2-40B4-BE49-F238E27FC236}">
                <a16:creationId xmlns:a16="http://schemas.microsoft.com/office/drawing/2014/main" id="{3C9E8E48-C87C-9CCB-01DD-AE9051349C96}"/>
              </a:ext>
            </a:extLst>
          </p:cNvPr>
          <p:cNvGrpSpPr/>
          <p:nvPr/>
        </p:nvGrpSpPr>
        <p:grpSpPr>
          <a:xfrm>
            <a:off x="838200" y="2199190"/>
            <a:ext cx="10388278" cy="3252486"/>
            <a:chOff x="838200" y="2199190"/>
            <a:chExt cx="10388278" cy="3252486"/>
          </a:xfrm>
        </p:grpSpPr>
        <p:sp>
          <p:nvSpPr>
            <p:cNvPr id="14" name="Left-Right Arrow 13">
              <a:extLst>
                <a:ext uri="{FF2B5EF4-FFF2-40B4-BE49-F238E27FC236}">
                  <a16:creationId xmlns:a16="http://schemas.microsoft.com/office/drawing/2014/main" id="{C135AB31-110D-A48F-2CB5-DFE0CACA395C}"/>
                </a:ext>
              </a:extLst>
            </p:cNvPr>
            <p:cNvSpPr/>
            <p:nvPr/>
          </p:nvSpPr>
          <p:spPr>
            <a:xfrm>
              <a:off x="3286199" y="2921702"/>
              <a:ext cx="6007201" cy="777314"/>
            </a:xfrm>
            <a:prstGeom prst="left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6D0DB63A-98F6-B965-BBEB-FA5D57CBB7C6}"/>
                </a:ext>
              </a:extLst>
            </p:cNvPr>
            <p:cNvSpPr/>
            <p:nvPr/>
          </p:nvSpPr>
          <p:spPr>
            <a:xfrm>
              <a:off x="838200" y="2199190"/>
              <a:ext cx="10388278" cy="325248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96A777C-5C5E-7140-81FD-4F09A5CC964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67811" y="2761719"/>
              <a:ext cx="1181497" cy="1097280"/>
              <a:chOff x="6559268" y="2443018"/>
              <a:chExt cx="1673787" cy="1554480"/>
            </a:xfrm>
          </p:grpSpPr>
          <p:sp>
            <p:nvSpPr>
              <p:cNvPr id="3" name="Google Shape;410;p35">
                <a:extLst>
                  <a:ext uri="{FF2B5EF4-FFF2-40B4-BE49-F238E27FC236}">
                    <a16:creationId xmlns:a16="http://schemas.microsoft.com/office/drawing/2014/main" id="{DC090D72-2E5A-D566-4BB8-3E189CFF551F}"/>
                  </a:ext>
                </a:extLst>
              </p:cNvPr>
              <p:cNvSpPr/>
              <p:nvPr/>
            </p:nvSpPr>
            <p:spPr>
              <a:xfrm rot="16200000">
                <a:off x="7120843" y="2432000"/>
                <a:ext cx="1101193" cy="1123230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5B9B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" name="Google Shape;411;p35">
                <a:extLst>
                  <a:ext uri="{FF2B5EF4-FFF2-40B4-BE49-F238E27FC236}">
                    <a16:creationId xmlns:a16="http://schemas.microsoft.com/office/drawing/2014/main" id="{A634C907-CEBE-FA73-7B60-29632BE2300C}"/>
                  </a:ext>
                </a:extLst>
              </p:cNvPr>
              <p:cNvSpPr/>
              <p:nvPr/>
            </p:nvSpPr>
            <p:spPr>
              <a:xfrm rot="16200000">
                <a:off x="6570286" y="2885287"/>
                <a:ext cx="1101193" cy="1123230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5B9B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6" name="Google Shape;503;p37">
              <a:extLst>
                <a:ext uri="{FF2B5EF4-FFF2-40B4-BE49-F238E27FC236}">
                  <a16:creationId xmlns:a16="http://schemas.microsoft.com/office/drawing/2014/main" id="{7F5F8F5A-5BA3-61E4-3D89-EE4091727ADC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29592" y="2395959"/>
              <a:ext cx="1828800" cy="182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03;p37">
              <a:extLst>
                <a:ext uri="{FF2B5EF4-FFF2-40B4-BE49-F238E27FC236}">
                  <a16:creationId xmlns:a16="http://schemas.microsoft.com/office/drawing/2014/main" id="{2C23B39C-3793-1886-97AE-F73A6924BD8D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231956" y="2395959"/>
              <a:ext cx="1830452" cy="18288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8E65DBF-36F2-E5D9-5171-89F1C10ADD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41040" y="2761719"/>
              <a:ext cx="1300222" cy="1097280"/>
              <a:chOff x="6818535" y="1716777"/>
              <a:chExt cx="1841983" cy="1554481"/>
            </a:xfrm>
          </p:grpSpPr>
          <p:sp>
            <p:nvSpPr>
              <p:cNvPr id="10" name="Google Shape;407;p35">
                <a:extLst>
                  <a:ext uri="{FF2B5EF4-FFF2-40B4-BE49-F238E27FC236}">
                    <a16:creationId xmlns:a16="http://schemas.microsoft.com/office/drawing/2014/main" id="{907DA3C7-4195-0937-55D1-FE96FD21E583}"/>
                  </a:ext>
                </a:extLst>
              </p:cNvPr>
              <p:cNvSpPr/>
              <p:nvPr/>
            </p:nvSpPr>
            <p:spPr>
              <a:xfrm rot="16200000">
                <a:off x="6893801" y="1641511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08;p35">
                <a:extLst>
                  <a:ext uri="{FF2B5EF4-FFF2-40B4-BE49-F238E27FC236}">
                    <a16:creationId xmlns:a16="http://schemas.microsoft.com/office/drawing/2014/main" id="{0940597F-CD73-4A8C-1752-CB4852B5F0EC}"/>
                  </a:ext>
                </a:extLst>
              </p:cNvPr>
              <p:cNvSpPr/>
              <p:nvPr/>
            </p:nvSpPr>
            <p:spPr>
              <a:xfrm rot="16200000">
                <a:off x="7682617" y="1921803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409;p35">
                <a:extLst>
                  <a:ext uri="{FF2B5EF4-FFF2-40B4-BE49-F238E27FC236}">
                    <a16:creationId xmlns:a16="http://schemas.microsoft.com/office/drawing/2014/main" id="{F2590791-61CF-498C-309E-5B6D5DCEA9CD}"/>
                  </a:ext>
                </a:extLst>
              </p:cNvPr>
              <p:cNvSpPr/>
              <p:nvPr/>
            </p:nvSpPr>
            <p:spPr>
              <a:xfrm rot="16200000">
                <a:off x="7166400" y="2293356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7939410-DE09-C1EC-5974-F526EB1439DD}"/>
              </a:ext>
            </a:extLst>
          </p:cNvPr>
          <p:cNvSpPr txBox="1"/>
          <p:nvPr/>
        </p:nvSpPr>
        <p:spPr>
          <a:xfrm>
            <a:off x="3742389" y="3825433"/>
            <a:ext cx="2247218" cy="1221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solidFill>
                  <a:srgbClr val="FF0000"/>
                </a:solidFill>
              </a:rPr>
              <a:t>/home 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 Private!!!</a:t>
            </a:r>
            <a:endParaRPr lang="en-US" sz="2000" dirty="0">
              <a:solidFill>
                <a:srgbClr val="FF0000"/>
              </a:solidFill>
            </a:endParaRPr>
          </a:p>
          <a:p>
            <a:pPr>
              <a:lnSpc>
                <a:spcPct val="125000"/>
              </a:lnSpc>
            </a:pPr>
            <a:r>
              <a:rPr lang="en-US" sz="2000"/>
              <a:t>/projects</a:t>
            </a:r>
            <a:endParaRPr lang="en-US" sz="2000" dirty="0"/>
          </a:p>
          <a:p>
            <a:pPr>
              <a:lnSpc>
                <a:spcPct val="125000"/>
              </a:lnSpc>
            </a:pPr>
            <a:r>
              <a:rPr lang="en-US" sz="2000" dirty="0"/>
              <a:t>/scratch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387E02-C77A-98F6-083E-7CE58167E76E}"/>
              </a:ext>
            </a:extLst>
          </p:cNvPr>
          <p:cNvSpPr txBox="1"/>
          <p:nvPr/>
        </p:nvSpPr>
        <p:spPr>
          <a:xfrm>
            <a:off x="6384386" y="3858999"/>
            <a:ext cx="2409375" cy="4392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2000" dirty="0" err="1"/>
              <a:t>PetaLibrary</a:t>
            </a:r>
            <a:r>
              <a:rPr lang="en-US" sz="2000" dirty="0"/>
              <a:t> Space</a:t>
            </a:r>
          </a:p>
        </p:txBody>
      </p:sp>
      <p:pic>
        <p:nvPicPr>
          <p:cNvPr id="19" name="Graphic 18" descr="Close with solid fill">
            <a:extLst>
              <a:ext uri="{FF2B5EF4-FFF2-40B4-BE49-F238E27FC236}">
                <a16:creationId xmlns:a16="http://schemas.microsoft.com/office/drawing/2014/main" id="{1402920A-6559-C2BE-6E3B-91354034781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6587" y="3880456"/>
            <a:ext cx="363723" cy="39630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6"/>
          <p:cNvSpPr txBox="1">
            <a:spLocks noGrp="1"/>
          </p:cNvSpPr>
          <p:nvPr>
            <p:ph type="title"/>
          </p:nvPr>
        </p:nvSpPr>
        <p:spPr>
          <a:xfrm>
            <a:off x="838200" y="87369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Sharing: Outside RC</a:t>
            </a:r>
            <a:endParaRPr dirty="0"/>
          </a:p>
        </p:txBody>
      </p:sp>
      <p:sp>
        <p:nvSpPr>
          <p:cNvPr id="423" name="Google Shape;42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grpSp>
        <p:nvGrpSpPr>
          <p:cNvPr id="22" name="Group 21" descr="An image symbolizing one person sharing files to many different people at different organizations">
            <a:extLst>
              <a:ext uri="{FF2B5EF4-FFF2-40B4-BE49-F238E27FC236}">
                <a16:creationId xmlns:a16="http://schemas.microsoft.com/office/drawing/2014/main" id="{B5B77E10-0D7C-D4FB-9919-5286B32DE150}"/>
              </a:ext>
            </a:extLst>
          </p:cNvPr>
          <p:cNvGrpSpPr>
            <a:grpSpLocks noChangeAspect="1"/>
          </p:cNvGrpSpPr>
          <p:nvPr/>
        </p:nvGrpSpPr>
        <p:grpSpPr>
          <a:xfrm>
            <a:off x="4757195" y="1503051"/>
            <a:ext cx="7217366" cy="3851897"/>
            <a:chOff x="838200" y="1125217"/>
            <a:chExt cx="9763881" cy="4778796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6D0DB63A-98F6-B965-BBEB-FA5D57CBB7C6}"/>
                </a:ext>
              </a:extLst>
            </p:cNvPr>
            <p:cNvSpPr/>
            <p:nvPr/>
          </p:nvSpPr>
          <p:spPr>
            <a:xfrm>
              <a:off x="838200" y="2511707"/>
              <a:ext cx="6106610" cy="202556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oogle Shape;503;p37">
              <a:extLst>
                <a:ext uri="{FF2B5EF4-FFF2-40B4-BE49-F238E27FC236}">
                  <a16:creationId xmlns:a16="http://schemas.microsoft.com/office/drawing/2014/main" id="{7F5F8F5A-5BA3-61E4-3D89-EE4091727ADC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38805" y="2619961"/>
              <a:ext cx="1828800" cy="182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03;p37">
              <a:extLst>
                <a:ext uri="{FF2B5EF4-FFF2-40B4-BE49-F238E27FC236}">
                  <a16:creationId xmlns:a16="http://schemas.microsoft.com/office/drawing/2014/main" id="{2C23B39C-3793-1886-97AE-F73A6924BD8D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55735" y="1125217"/>
              <a:ext cx="1372838" cy="137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503;p37">
              <a:extLst>
                <a:ext uri="{FF2B5EF4-FFF2-40B4-BE49-F238E27FC236}">
                  <a16:creationId xmlns:a16="http://schemas.microsoft.com/office/drawing/2014/main" id="{DA3036DC-3254-3A47-96D8-05D49FC101C8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52360" y="4532413"/>
              <a:ext cx="1372838" cy="137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Bent Arrow 8">
              <a:extLst>
                <a:ext uri="{FF2B5EF4-FFF2-40B4-BE49-F238E27FC236}">
                  <a16:creationId xmlns:a16="http://schemas.microsoft.com/office/drawing/2014/main" id="{3A512F92-9DD9-50B3-59AE-6321C61E1913}"/>
                </a:ext>
              </a:extLst>
            </p:cNvPr>
            <p:cNvSpPr/>
            <p:nvPr/>
          </p:nvSpPr>
          <p:spPr>
            <a:xfrm rot="5400000">
              <a:off x="5153843" y="1131332"/>
              <a:ext cx="1280160" cy="5652209"/>
            </a:xfrm>
            <a:prstGeom prst="bentArrow">
              <a:avLst>
                <a:gd name="adj1" fmla="val 34737"/>
                <a:gd name="adj2" fmla="val 37658"/>
                <a:gd name="adj3" fmla="val 29868"/>
                <a:gd name="adj4" fmla="val 60025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Bent Arrow 18">
              <a:extLst>
                <a:ext uri="{FF2B5EF4-FFF2-40B4-BE49-F238E27FC236}">
                  <a16:creationId xmlns:a16="http://schemas.microsoft.com/office/drawing/2014/main" id="{0E75C1D3-EFC8-0210-B08F-95E3E145A7FB}"/>
                </a:ext>
              </a:extLst>
            </p:cNvPr>
            <p:cNvSpPr/>
            <p:nvPr/>
          </p:nvSpPr>
          <p:spPr>
            <a:xfrm rot="16200000" flipV="1">
              <a:off x="5153843" y="272200"/>
              <a:ext cx="1280160" cy="5652209"/>
            </a:xfrm>
            <a:prstGeom prst="bentArrow">
              <a:avLst>
                <a:gd name="adj1" fmla="val 34737"/>
                <a:gd name="adj2" fmla="val 37658"/>
                <a:gd name="adj3" fmla="val 29868"/>
                <a:gd name="adj4" fmla="val 5460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22E92C13-AA7B-5C06-9C5F-4E4EDC464324}"/>
                </a:ext>
              </a:extLst>
            </p:cNvPr>
            <p:cNvSpPr/>
            <p:nvPr/>
          </p:nvSpPr>
          <p:spPr>
            <a:xfrm>
              <a:off x="2967860" y="3122376"/>
              <a:ext cx="6265748" cy="810988"/>
            </a:xfrm>
            <a:prstGeom prst="rightArrow">
              <a:avLst>
                <a:gd name="adj1" fmla="val 58563"/>
                <a:gd name="adj2" fmla="val 5000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Google Shape;503;p37">
              <a:extLst>
                <a:ext uri="{FF2B5EF4-FFF2-40B4-BE49-F238E27FC236}">
                  <a16:creationId xmlns:a16="http://schemas.microsoft.com/office/drawing/2014/main" id="{2D1C23D8-58C9-B44E-6E1D-D2EE553DB58B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229243" y="2848561"/>
              <a:ext cx="1372838" cy="13716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96A777C-5C5E-7140-81FD-4F09A5CC964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30369" y="3074237"/>
              <a:ext cx="1181497" cy="1097280"/>
              <a:chOff x="6559268" y="2443018"/>
              <a:chExt cx="1673787" cy="1554480"/>
            </a:xfrm>
          </p:grpSpPr>
          <p:sp>
            <p:nvSpPr>
              <p:cNvPr id="3" name="Google Shape;410;p35">
                <a:extLst>
                  <a:ext uri="{FF2B5EF4-FFF2-40B4-BE49-F238E27FC236}">
                    <a16:creationId xmlns:a16="http://schemas.microsoft.com/office/drawing/2014/main" id="{DC090D72-2E5A-D566-4BB8-3E189CFF551F}"/>
                  </a:ext>
                </a:extLst>
              </p:cNvPr>
              <p:cNvSpPr/>
              <p:nvPr/>
            </p:nvSpPr>
            <p:spPr>
              <a:xfrm rot="16200000">
                <a:off x="7120843" y="2432000"/>
                <a:ext cx="1101193" cy="1123230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5B9B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" name="Google Shape;411;p35">
                <a:extLst>
                  <a:ext uri="{FF2B5EF4-FFF2-40B4-BE49-F238E27FC236}">
                    <a16:creationId xmlns:a16="http://schemas.microsoft.com/office/drawing/2014/main" id="{A634C907-CEBE-FA73-7B60-29632BE2300C}"/>
                  </a:ext>
                </a:extLst>
              </p:cNvPr>
              <p:cNvSpPr/>
              <p:nvPr/>
            </p:nvSpPr>
            <p:spPr>
              <a:xfrm rot="16200000">
                <a:off x="6570286" y="2885287"/>
                <a:ext cx="1101193" cy="1123230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5B9B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8E65DBF-36F2-E5D9-5171-89F1C10ADD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15476" y="3074236"/>
              <a:ext cx="1300222" cy="1097280"/>
              <a:chOff x="6818535" y="1716777"/>
              <a:chExt cx="1841983" cy="1554481"/>
            </a:xfrm>
          </p:grpSpPr>
          <p:sp>
            <p:nvSpPr>
              <p:cNvPr id="10" name="Google Shape;407;p35">
                <a:extLst>
                  <a:ext uri="{FF2B5EF4-FFF2-40B4-BE49-F238E27FC236}">
                    <a16:creationId xmlns:a16="http://schemas.microsoft.com/office/drawing/2014/main" id="{907DA3C7-4195-0937-55D1-FE96FD21E583}"/>
                  </a:ext>
                </a:extLst>
              </p:cNvPr>
              <p:cNvSpPr/>
              <p:nvPr/>
            </p:nvSpPr>
            <p:spPr>
              <a:xfrm rot="16200000">
                <a:off x="6893801" y="1641511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08;p35">
                <a:extLst>
                  <a:ext uri="{FF2B5EF4-FFF2-40B4-BE49-F238E27FC236}">
                    <a16:creationId xmlns:a16="http://schemas.microsoft.com/office/drawing/2014/main" id="{0940597F-CD73-4A8C-1752-CB4852B5F0EC}"/>
                  </a:ext>
                </a:extLst>
              </p:cNvPr>
              <p:cNvSpPr/>
              <p:nvPr/>
            </p:nvSpPr>
            <p:spPr>
              <a:xfrm rot="16200000">
                <a:off x="7682617" y="1921803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409;p35">
                <a:extLst>
                  <a:ext uri="{FF2B5EF4-FFF2-40B4-BE49-F238E27FC236}">
                    <a16:creationId xmlns:a16="http://schemas.microsoft.com/office/drawing/2014/main" id="{F2590791-61CF-498C-309E-5B6D5DCEA9CD}"/>
                  </a:ext>
                </a:extLst>
              </p:cNvPr>
              <p:cNvSpPr/>
              <p:nvPr/>
            </p:nvSpPr>
            <p:spPr>
              <a:xfrm rot="16200000">
                <a:off x="7166400" y="2293356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C0F5C90-15E5-7E68-0862-4CAE4CECC6AF}"/>
              </a:ext>
            </a:extLst>
          </p:cNvPr>
          <p:cNvSpPr txBox="1"/>
          <p:nvPr/>
        </p:nvSpPr>
        <p:spPr>
          <a:xfrm>
            <a:off x="306956" y="1677661"/>
            <a:ext cx="4308003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Large Data Transfers:</a:t>
            </a: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Globus (Recommended)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Data Transfer Nodes (DTN)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Terminal/Command Line:</a:t>
            </a:r>
          </a:p>
          <a:p>
            <a:pPr marL="954088" lvl="7" indent="-342900">
              <a:buFont typeface="Courier New" panose="02070309020205020404" pitchFamily="49" charset="0"/>
              <a:buChar char="o"/>
            </a:pPr>
            <a:r>
              <a:rPr lang="en-US" sz="2400" dirty="0" err="1"/>
              <a:t>rsync</a:t>
            </a:r>
            <a:endParaRPr lang="en-US" sz="2400" dirty="0"/>
          </a:p>
          <a:p>
            <a:pPr marL="954088" lvl="7" indent="-342900">
              <a:buFont typeface="Courier New" panose="02070309020205020404" pitchFamily="49" charset="0"/>
              <a:buChar char="o"/>
            </a:pPr>
            <a:r>
              <a:rPr lang="en-US" sz="2400" dirty="0" err="1"/>
              <a:t>rclone</a:t>
            </a:r>
            <a:r>
              <a:rPr lang="en-US" sz="2400" dirty="0"/>
              <a:t> (connect to 3</a:t>
            </a:r>
            <a:r>
              <a:rPr lang="en-US" sz="2400" baseline="30000" dirty="0"/>
              <a:t>rd</a:t>
            </a:r>
            <a:r>
              <a:rPr lang="en-US" sz="2400" dirty="0"/>
              <a:t> party cloud services like OneDrive)</a:t>
            </a:r>
          </a:p>
          <a:p>
            <a:pPr marL="954088" lvl="7" indent="-342900">
              <a:buFont typeface="Courier New" panose="02070309020205020404" pitchFamily="49" charset="0"/>
              <a:buChar char="o"/>
            </a:pPr>
            <a:r>
              <a:rPr lang="en-US" sz="2400" dirty="0"/>
              <a:t>sftp</a:t>
            </a:r>
          </a:p>
          <a:p>
            <a:pPr marL="954088" lvl="7" indent="-342900">
              <a:buFont typeface="Courier New" panose="02070309020205020404" pitchFamily="49" charset="0"/>
              <a:buChar char="o"/>
            </a:pPr>
            <a:r>
              <a:rPr lang="en-US" sz="2400" dirty="0" err="1"/>
              <a:t>scp</a:t>
            </a:r>
            <a:endParaRPr lang="en-US" sz="2400" dirty="0"/>
          </a:p>
          <a:p>
            <a:pPr marL="922338" lvl="7" indent="-3111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22338" lvl="7" indent="-3111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18821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BC313-C146-3446-DE4D-84C0EE84A7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sp>
        <p:nvSpPr>
          <p:cNvPr id="5" name="Google Shape;688;p53">
            <a:extLst>
              <a:ext uri="{FF2B5EF4-FFF2-40B4-BE49-F238E27FC236}">
                <a16:creationId xmlns:a16="http://schemas.microsoft.com/office/drawing/2014/main" id="{9C47FE18-2E7D-A258-00BF-E03009F2E5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64664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Transfer Nodes</a:t>
            </a:r>
            <a:endParaRPr dirty="0"/>
          </a:p>
        </p:txBody>
      </p:sp>
      <p:pic>
        <p:nvPicPr>
          <p:cNvPr id="7" name="Graphic 6" descr="Black and white hard drive icon">
            <a:extLst>
              <a:ext uri="{FF2B5EF4-FFF2-40B4-BE49-F238E27FC236}">
                <a16:creationId xmlns:a16="http://schemas.microsoft.com/office/drawing/2014/main" id="{13F17BED-AC4E-F27E-AE49-92309979373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3000" y="1490364"/>
            <a:ext cx="2286000" cy="228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0897E6-F055-9C1B-98C9-0771D697C963}"/>
              </a:ext>
            </a:extLst>
          </p:cNvPr>
          <p:cNvSpPr txBox="1"/>
          <p:nvPr/>
        </p:nvSpPr>
        <p:spPr>
          <a:xfrm>
            <a:off x="5017822" y="3734212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DATA (DTN)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F27F2A-6E19-BF47-4537-DFDE92A3607C}"/>
              </a:ext>
            </a:extLst>
          </p:cNvPr>
          <p:cNvSpPr txBox="1"/>
          <p:nvPr/>
        </p:nvSpPr>
        <p:spPr>
          <a:xfrm>
            <a:off x="4446620" y="4255380"/>
            <a:ext cx="39450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Support data transfers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Most robust data transfer method</a:t>
            </a:r>
            <a:endParaRPr lang="en-US" sz="20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Can be selected when using </a:t>
            </a:r>
            <a:r>
              <a:rPr lang="en-US" sz="2000" dirty="0" err="1">
                <a:solidFill>
                  <a:schemeClr val="tx1"/>
                </a:solidFill>
              </a:rPr>
              <a:t>scp</a:t>
            </a:r>
            <a:r>
              <a:rPr lang="en-US" sz="2000" dirty="0">
                <a:solidFill>
                  <a:schemeClr val="tx1"/>
                </a:solidFill>
              </a:rPr>
              <a:t>, sftp, or ssh transfers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90126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0E9D4-8DA7-5CE7-7856-071EA366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b="0" i="0" u="none" strike="noStrike" dirty="0">
                <a:effectLst/>
                <a:latin typeface="-apple-system"/>
              </a:rPr>
              <a:t>Acceptable data storage and use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0AB62-B0DA-4A95-6781-EA875194C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07241"/>
            <a:ext cx="10515600" cy="4163129"/>
          </a:xfrm>
        </p:spPr>
        <p:txBody>
          <a:bodyPr>
            <a:normAutofit/>
          </a:bodyPr>
          <a:lstStyle/>
          <a:p>
            <a:pPr marL="114300" indent="0" algn="l">
              <a:buNone/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CURC systems and services </a:t>
            </a:r>
            <a:r>
              <a:rPr lang="en-US" sz="3200" b="1" i="0" u="sng" strike="noStrike" dirty="0">
                <a:solidFill>
                  <a:srgbClr val="FF0000"/>
                </a:solidFill>
                <a:effectLst/>
                <a:latin typeface="+mn-lt"/>
              </a:rPr>
              <a:t>should not be used to store</a:t>
            </a:r>
            <a:r>
              <a:rPr lang="en-US" sz="2400" i="0" strike="noStrike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any data that is US government Classified, nor any Controlled Unclassified Information.</a:t>
            </a:r>
          </a:p>
          <a:p>
            <a:pPr marL="114300" indent="0" algn="l">
              <a:buNone/>
            </a:pPr>
            <a:endParaRPr lang="en-US" sz="2400" b="0" i="0" u="none" strike="noStrike" dirty="0">
              <a:solidFill>
                <a:schemeClr val="tx1"/>
              </a:solidFill>
              <a:effectLst/>
              <a:latin typeface="+mn-lt"/>
            </a:endParaRPr>
          </a:p>
          <a:p>
            <a:pPr marL="114300" indent="0" algn="l">
              <a:buNone/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For users requiring storage for sensitive data types, please see the secure research computing resources: </a:t>
            </a:r>
          </a:p>
          <a:p>
            <a:pPr marL="114300" indent="0" algn="l">
              <a:buNone/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  <a:hlinkClick r:id="rId2"/>
              </a:rPr>
              <a:t>https://www.colorado.edu/rc/secure-research-computing-resources</a:t>
            </a: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8B28C-B77B-796A-0BB7-604D46009C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796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6D87C-0D88-17A5-8F4E-B14DBC4CC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9D0B3-D21D-1DC7-90D5-31F4A5E35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31971"/>
            <a:ext cx="10515600" cy="7449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000" dirty="0">
                <a:hlinkClick r:id="rId2"/>
              </a:rPr>
              <a:t>https://curc.readthedocs.io/en/latest/</a:t>
            </a:r>
            <a:endParaRPr lang="en-US" sz="3000" dirty="0"/>
          </a:p>
        </p:txBody>
      </p:sp>
      <p:pic>
        <p:nvPicPr>
          <p:cNvPr id="4" name="Picture 3" descr="QR code to https://curc.readthedocs.io/en/latest">
            <a:extLst>
              <a:ext uri="{FF2B5EF4-FFF2-40B4-BE49-F238E27FC236}">
                <a16:creationId xmlns:a16="http://schemas.microsoft.com/office/drawing/2014/main" id="{BD2046A0-19B6-3069-D48E-53ED9CA7A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040" y="1662855"/>
            <a:ext cx="3547919" cy="353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15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E60B2C88-8E69-13C2-DE91-D1E130893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7C00045A-B1F0-7D7E-F3F1-6F51D9CE1B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0213" y="7301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View the Slides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1496ECAC-EB87-EC31-6168-F7282F5B78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2" name="Picture 1" descr="QR code to https://github.com/ResearchComputing/research_storage_simplified&#10;">
            <a:extLst>
              <a:ext uri="{FF2B5EF4-FFF2-40B4-BE49-F238E27FC236}">
                <a16:creationId xmlns:a16="http://schemas.microsoft.com/office/drawing/2014/main" id="{01D4710B-87D6-3D97-45C3-D0146180E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849" y="1333001"/>
            <a:ext cx="3808302" cy="37915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AAF658-D6A5-E6E8-53AB-8B6D8AE94B86}"/>
              </a:ext>
            </a:extLst>
          </p:cNvPr>
          <p:cNvSpPr txBox="1"/>
          <p:nvPr/>
        </p:nvSpPr>
        <p:spPr>
          <a:xfrm>
            <a:off x="665218" y="5432962"/>
            <a:ext cx="10861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4"/>
              </a:rPr>
              <a:t>https://github.com/ResearchComputing/research_storage_simplified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49960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Survey and feedback</a:t>
            </a:r>
            <a:endParaRPr dirty="0"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5019000"/>
            <a:ext cx="10515600" cy="107768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indent="0" algn="ctr">
              <a:lnSpc>
                <a:spcPct val="200000"/>
              </a:lnSpc>
              <a:spcBef>
                <a:spcPts val="800"/>
              </a:spcBef>
              <a:buSzPts val="1100"/>
              <a:buNone/>
            </a:pPr>
            <a:r>
              <a:rPr lang="en-US" sz="3000" dirty="0">
                <a:solidFill>
                  <a:schemeClr val="tx1"/>
                </a:solidFill>
              </a:rPr>
              <a:t>Survey: </a:t>
            </a:r>
            <a:r>
              <a:rPr lang="en-US" sz="3000" u="sng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http://tinyurl.com/curc-survey18</a:t>
            </a:r>
            <a:endParaRPr lang="en-US" sz="3000" dirty="0">
              <a:solidFill>
                <a:schemeClr val="tx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3" name="Picture 2" descr="QR code to http://tinyurl.com/curc-survey18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471" y="1702706"/>
            <a:ext cx="3485057" cy="34525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lorful mountains and lake">
            <a:extLst>
              <a:ext uri="{FF2B5EF4-FFF2-40B4-BE49-F238E27FC236}">
                <a16:creationId xmlns:a16="http://schemas.microsoft.com/office/drawing/2014/main" id="{2E2F5D57-7FE2-85C9-6B2A-2A04A6F82D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 t="25263" b="8608"/>
          <a:stretch/>
        </p:blipFill>
        <p:spPr>
          <a:xfrm>
            <a:off x="0" y="1112"/>
            <a:ext cx="12192282" cy="60671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DFF52A-02DF-E45E-EA2E-4E3D4EEBA71E}"/>
              </a:ext>
            </a:extLst>
          </p:cNvPr>
          <p:cNvSpPr txBox="1"/>
          <p:nvPr/>
        </p:nvSpPr>
        <p:spPr>
          <a:xfrm>
            <a:off x="3021625" y="153436"/>
            <a:ext cx="614874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>
                <a:latin typeface="Atkinson Hyperlegible" pitchFamily="2" charset="0"/>
              </a:rPr>
              <a:t>Meet the User Support Team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5AF1B0-D8A7-0C23-DE18-C13008317D1D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73" y="1072467"/>
            <a:ext cx="8664818" cy="4297680"/>
            <a:chOff x="1309718" y="1306154"/>
            <a:chExt cx="9568346" cy="4745824"/>
          </a:xfrm>
        </p:grpSpPr>
        <p:pic>
          <p:nvPicPr>
            <p:cNvPr id="3" name="Picture 2" descr="A person in a red blouse&#10;&#10;Description automatically generated">
              <a:extLst>
                <a:ext uri="{FF2B5EF4-FFF2-40B4-BE49-F238E27FC236}">
                  <a16:creationId xmlns:a16="http://schemas.microsoft.com/office/drawing/2014/main" id="{4A101CF4-716B-84EC-F577-523597663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9718" y="1374009"/>
              <a:ext cx="1529553" cy="1920834"/>
            </a:xfrm>
            <a:prstGeom prst="rect">
              <a:avLst/>
            </a:prstGeom>
          </p:spPr>
        </p:pic>
        <p:pic>
          <p:nvPicPr>
            <p:cNvPr id="7" name="Picture 6" descr="A person in a blue shirt and tie&#10;&#10;Description automatically generated">
              <a:extLst>
                <a:ext uri="{FF2B5EF4-FFF2-40B4-BE49-F238E27FC236}">
                  <a16:creationId xmlns:a16="http://schemas.microsoft.com/office/drawing/2014/main" id="{3C04B7E9-578E-C51B-0814-B5F6BD3EA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9188" r="13254" b="3616"/>
            <a:stretch/>
          </p:blipFill>
          <p:spPr>
            <a:xfrm>
              <a:off x="3987950" y="1367272"/>
              <a:ext cx="1529553" cy="1899826"/>
            </a:xfrm>
            <a:prstGeom prst="rect">
              <a:avLst/>
            </a:prstGeom>
          </p:spPr>
        </p:pic>
        <p:pic>
          <p:nvPicPr>
            <p:cNvPr id="9" name="Picture 8" descr="A person with glasses smiling&#10;&#10;Description automatically generated">
              <a:extLst>
                <a:ext uri="{FF2B5EF4-FFF2-40B4-BE49-F238E27FC236}">
                  <a16:creationId xmlns:a16="http://schemas.microsoft.com/office/drawing/2014/main" id="{6852E715-CC47-3DF4-05B8-B1BF1E9E6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260" t="2962" r="1259" b="6761"/>
            <a:stretch/>
          </p:blipFill>
          <p:spPr>
            <a:xfrm>
              <a:off x="6666182" y="1367272"/>
              <a:ext cx="1529554" cy="1882899"/>
            </a:xfrm>
            <a:prstGeom prst="rect">
              <a:avLst/>
            </a:prstGeom>
          </p:spPr>
        </p:pic>
        <p:pic>
          <p:nvPicPr>
            <p:cNvPr id="12" name="Picture 11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691C66EC-62C6-F6EA-56D2-E087FC072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9844" r="8704"/>
            <a:stretch/>
          </p:blipFill>
          <p:spPr>
            <a:xfrm>
              <a:off x="9344415" y="1306154"/>
              <a:ext cx="1533649" cy="1882899"/>
            </a:xfrm>
            <a:prstGeom prst="rect">
              <a:avLst/>
            </a:prstGeom>
          </p:spPr>
        </p:pic>
        <p:pic>
          <p:nvPicPr>
            <p:cNvPr id="14" name="Picture 13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73EF5283-2A79-97D5-CBC7-912DFCFD8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-765" t="12365" r="15595" b="7416"/>
            <a:stretch/>
          </p:blipFill>
          <p:spPr>
            <a:xfrm>
              <a:off x="1309718" y="4126860"/>
              <a:ext cx="1529553" cy="1920834"/>
            </a:xfrm>
            <a:prstGeom prst="rect">
              <a:avLst/>
            </a:prstGeom>
          </p:spPr>
        </p:pic>
        <p:pic>
          <p:nvPicPr>
            <p:cNvPr id="4" name="Picture 3" descr="A person in a white shirt and tie&#10;&#10;Description automatically generated">
              <a:extLst>
                <a:ext uri="{FF2B5EF4-FFF2-40B4-BE49-F238E27FC236}">
                  <a16:creationId xmlns:a16="http://schemas.microsoft.com/office/drawing/2014/main" id="{F66F9408-D192-FBB2-C8C1-668F7CE9E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2500" r="18782" b="13315"/>
            <a:stretch/>
          </p:blipFill>
          <p:spPr>
            <a:xfrm>
              <a:off x="3987950" y="4131144"/>
              <a:ext cx="1531057" cy="1920834"/>
            </a:xfrm>
            <a:prstGeom prst="rect">
              <a:avLst/>
            </a:prstGeom>
          </p:spPr>
        </p:pic>
        <p:pic>
          <p:nvPicPr>
            <p:cNvPr id="11" name="Picture 10" descr="A person standing on a boat in front of a city&#10;&#10;Description automatically generated">
              <a:extLst>
                <a:ext uri="{FF2B5EF4-FFF2-40B4-BE49-F238E27FC236}">
                  <a16:creationId xmlns:a16="http://schemas.microsoft.com/office/drawing/2014/main" id="{EB5E389A-3CEA-1F3E-CC10-45D4CF490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5438" t="46837" r="25345" b="7410"/>
            <a:stretch/>
          </p:blipFill>
          <p:spPr>
            <a:xfrm>
              <a:off x="6664679" y="4131143"/>
              <a:ext cx="1531057" cy="1920835"/>
            </a:xfrm>
            <a:prstGeom prst="rect">
              <a:avLst/>
            </a:prstGeom>
          </p:spPr>
        </p:pic>
        <p:pic>
          <p:nvPicPr>
            <p:cNvPr id="15" name="Picture 14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94179150-44EA-3B36-4875-902F7EAB8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8123" r="17472" b="31871"/>
            <a:stretch/>
          </p:blipFill>
          <p:spPr>
            <a:xfrm>
              <a:off x="9344415" y="4131143"/>
              <a:ext cx="1529554" cy="192083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9485A5C-4BC6-AA79-0C3E-7F1625A59597}"/>
              </a:ext>
            </a:extLst>
          </p:cNvPr>
          <p:cNvSpPr txBox="1"/>
          <p:nvPr/>
        </p:nvSpPr>
        <p:spPr>
          <a:xfrm>
            <a:off x="1715343" y="2896711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Layla Freeborn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6B97E5-1C1E-8801-4F96-7D13AB97484B}"/>
              </a:ext>
            </a:extLst>
          </p:cNvPr>
          <p:cNvSpPr txBox="1"/>
          <p:nvPr/>
        </p:nvSpPr>
        <p:spPr>
          <a:xfrm>
            <a:off x="4142511" y="2895228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Brandon Reyes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27A95-F58E-DBA5-EC1E-6702E1BAB917}"/>
              </a:ext>
            </a:extLst>
          </p:cNvPr>
          <p:cNvSpPr txBox="1"/>
          <p:nvPr/>
        </p:nvSpPr>
        <p:spPr>
          <a:xfrm>
            <a:off x="6614274" y="2868571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Andy Monaghan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2D0BF9-A7F5-B626-6933-D066B9EB39F7}"/>
              </a:ext>
            </a:extLst>
          </p:cNvPr>
          <p:cNvSpPr txBox="1"/>
          <p:nvPr/>
        </p:nvSpPr>
        <p:spPr>
          <a:xfrm>
            <a:off x="9007417" y="2868571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Michael Schneider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132CE-2F6F-8C2F-D5C1-18C5946F0963}"/>
              </a:ext>
            </a:extLst>
          </p:cNvPr>
          <p:cNvSpPr txBox="1"/>
          <p:nvPr/>
        </p:nvSpPr>
        <p:spPr>
          <a:xfrm>
            <a:off x="1707483" y="5401636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John </a:t>
            </a:r>
          </a:p>
          <a:p>
            <a:pPr algn="ctr"/>
            <a:r>
              <a:rPr lang="en-US" sz="1600" dirty="0"/>
              <a:t>Reiland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9FC82C-B186-A84B-F605-F50B1CE77C35}"/>
              </a:ext>
            </a:extLst>
          </p:cNvPr>
          <p:cNvSpPr txBox="1"/>
          <p:nvPr/>
        </p:nvSpPr>
        <p:spPr>
          <a:xfrm>
            <a:off x="4139225" y="5401636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Dylan Gottlieb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D56D2D-CCF6-D778-D7B2-87FF81C1DA27}"/>
              </a:ext>
            </a:extLst>
          </p:cNvPr>
          <p:cNvSpPr txBox="1"/>
          <p:nvPr/>
        </p:nvSpPr>
        <p:spPr>
          <a:xfrm>
            <a:off x="6495296" y="5400138"/>
            <a:ext cx="138511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Mohal Khandelwal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D58B31-9795-35E1-0571-74DD68451E2B}"/>
              </a:ext>
            </a:extLst>
          </p:cNvPr>
          <p:cNvSpPr txBox="1"/>
          <p:nvPr/>
        </p:nvSpPr>
        <p:spPr>
          <a:xfrm>
            <a:off x="8989440" y="5400138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Ragan </a:t>
            </a:r>
          </a:p>
          <a:p>
            <a:pPr algn="ctr"/>
            <a:r>
              <a:rPr lang="en-US" sz="1600" dirty="0"/>
              <a:t>Lee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2534D10-69EC-215C-F4E5-4E27DD2E286D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185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0F0CA595-694A-72EC-EB3A-011634B44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24E7D575-5CC8-C8C6-7131-EAA360B97A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0213" y="7301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Storage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D90B6577-82CC-20A1-C8F7-1E4B4C3C448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AAF7CBF-5649-1A3A-0D43-8337E39E44F6}"/>
              </a:ext>
            </a:extLst>
          </p:cNvPr>
          <p:cNvGrpSpPr/>
          <p:nvPr/>
        </p:nvGrpSpPr>
        <p:grpSpPr>
          <a:xfrm>
            <a:off x="36411" y="-342900"/>
            <a:ext cx="6400800" cy="7868799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D519709-E200-67CE-6629-4E8874FA97D4}"/>
                </a:ext>
              </a:extLst>
            </p:cNvPr>
            <p:cNvSpPr txBox="1"/>
            <p:nvPr/>
          </p:nvSpPr>
          <p:spPr>
            <a:xfrm>
              <a:off x="659169" y="1458227"/>
              <a:ext cx="222956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/>
                <a:t>Core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E70604A8-72F0-0FF9-69E7-FEA5A3FAE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E4D664F-F827-3D05-3462-06215507E7E3}"/>
              </a:ext>
            </a:extLst>
          </p:cNvPr>
          <p:cNvSpPr txBox="1"/>
          <p:nvPr/>
        </p:nvSpPr>
        <p:spPr>
          <a:xfrm>
            <a:off x="1135750" y="2580044"/>
            <a:ext cx="407457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Personal Storage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Includes 3 Directories</a:t>
            </a:r>
          </a:p>
          <a:p>
            <a:pPr marL="914400" lvl="8" indent="-457200">
              <a:buFont typeface="Wingdings" pitchFamily="2" charset="2"/>
              <a:buChar char="§"/>
            </a:pPr>
            <a:r>
              <a:rPr lang="en-US" sz="2800" dirty="0"/>
              <a:t>/home (2 GB)</a:t>
            </a:r>
          </a:p>
          <a:p>
            <a:pPr marL="914400" lvl="8" indent="-457200">
              <a:buFont typeface="Wingdings" pitchFamily="2" charset="2"/>
              <a:buChar char="§"/>
            </a:pPr>
            <a:r>
              <a:rPr lang="en-US" sz="2800" dirty="0"/>
              <a:t>/projects (250 GB)</a:t>
            </a:r>
          </a:p>
          <a:p>
            <a:pPr marL="914400" lvl="8" indent="-457200">
              <a:buFont typeface="Wingdings" pitchFamily="2" charset="2"/>
              <a:buChar char="§"/>
            </a:pPr>
            <a:r>
              <a:rPr lang="en-US" sz="2800" dirty="0"/>
              <a:t>/scratch (10 TB)</a:t>
            </a:r>
          </a:p>
        </p:txBody>
      </p:sp>
    </p:spTree>
    <p:extLst>
      <p:ext uri="{BB962C8B-B14F-4D97-AF65-F5344CB8AC3E}">
        <p14:creationId xmlns:p14="http://schemas.microsoft.com/office/powerpoint/2010/main" val="1129315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/>
          <p:cNvSpPr txBox="1">
            <a:spLocks noGrp="1"/>
          </p:cNvSpPr>
          <p:nvPr>
            <p:ph type="title"/>
          </p:nvPr>
        </p:nvSpPr>
        <p:spPr>
          <a:xfrm>
            <a:off x="800213" y="7301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Storage</a:t>
            </a:r>
            <a:endParaRPr dirty="0"/>
          </a:p>
        </p:txBody>
      </p:sp>
      <p:sp>
        <p:nvSpPr>
          <p:cNvPr id="402" name="Google Shape;402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7D112A7-736F-7FBA-BC4B-D30764C088AD}"/>
              </a:ext>
            </a:extLst>
          </p:cNvPr>
          <p:cNvGrpSpPr/>
          <p:nvPr/>
        </p:nvGrpSpPr>
        <p:grpSpPr>
          <a:xfrm>
            <a:off x="36411" y="-342900"/>
            <a:ext cx="6400800" cy="7868799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DE90411-FECD-AF69-8E7F-CEC3333BC7CE}"/>
                </a:ext>
              </a:extLst>
            </p:cNvPr>
            <p:cNvSpPr txBox="1"/>
            <p:nvPr/>
          </p:nvSpPr>
          <p:spPr>
            <a:xfrm>
              <a:off x="659169" y="1458227"/>
              <a:ext cx="222956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/>
                <a:t>Core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A90871E9-E920-5255-BDBD-B02601053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9723C09-E953-4C3D-6E74-6A964B249A60}"/>
              </a:ext>
            </a:extLst>
          </p:cNvPr>
          <p:cNvGrpSpPr/>
          <p:nvPr/>
        </p:nvGrpSpPr>
        <p:grpSpPr>
          <a:xfrm>
            <a:off x="5690184" y="-347472"/>
            <a:ext cx="6400800" cy="7868799"/>
            <a:chOff x="36411" y="-342900"/>
            <a:chExt cx="6400800" cy="78687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D8950F-A765-6330-4C77-BA647C9E4B97}"/>
                </a:ext>
              </a:extLst>
            </p:cNvPr>
            <p:cNvSpPr txBox="1"/>
            <p:nvPr/>
          </p:nvSpPr>
          <p:spPr>
            <a:xfrm>
              <a:off x="659169" y="1458227"/>
              <a:ext cx="222956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/>
                <a:t>PL</a:t>
              </a:r>
            </a:p>
          </p:txBody>
        </p:sp>
        <p:pic>
          <p:nvPicPr>
            <p:cNvPr id="36" name="Graphic 35" descr="Folder outline">
              <a:extLst>
                <a:ext uri="{FF2B5EF4-FFF2-40B4-BE49-F238E27FC236}">
                  <a16:creationId xmlns:a16="http://schemas.microsoft.com/office/drawing/2014/main" id="{EEA203C4-E1DE-D548-C959-E3943BA98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090BD91-68E5-52F2-3291-D0830017ED8E}"/>
              </a:ext>
            </a:extLst>
          </p:cNvPr>
          <p:cNvSpPr txBox="1"/>
          <p:nvPr/>
        </p:nvSpPr>
        <p:spPr>
          <a:xfrm>
            <a:off x="1135750" y="2580044"/>
            <a:ext cx="407457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Personal Storage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Includes 3 Directories</a:t>
            </a:r>
          </a:p>
          <a:p>
            <a:pPr marL="914400" lvl="8" indent="-457200">
              <a:buFont typeface="Wingdings" pitchFamily="2" charset="2"/>
              <a:buChar char="§"/>
            </a:pPr>
            <a:r>
              <a:rPr lang="en-US" sz="2800" dirty="0"/>
              <a:t>/home (2 GB)</a:t>
            </a:r>
          </a:p>
          <a:p>
            <a:pPr marL="914400" lvl="8" indent="-457200">
              <a:buFont typeface="Wingdings" pitchFamily="2" charset="2"/>
              <a:buChar char="§"/>
            </a:pPr>
            <a:r>
              <a:rPr lang="en-US" sz="2800" dirty="0"/>
              <a:t>/projects (250 GB)</a:t>
            </a:r>
          </a:p>
          <a:p>
            <a:pPr marL="914400" lvl="8" indent="-457200">
              <a:buFont typeface="Wingdings" pitchFamily="2" charset="2"/>
              <a:buChar char="§"/>
            </a:pPr>
            <a:r>
              <a:rPr lang="en-US" sz="2800" dirty="0"/>
              <a:t>/scratch (10 TB)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FBA55D2-C5CF-3143-DE14-B6C7D453419B}"/>
              </a:ext>
            </a:extLst>
          </p:cNvPr>
          <p:cNvSpPr txBox="1"/>
          <p:nvPr/>
        </p:nvSpPr>
        <p:spPr>
          <a:xfrm>
            <a:off x="6702437" y="2223096"/>
            <a:ext cx="4074578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PetaLibrary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Tiered Storage</a:t>
            </a:r>
          </a:p>
          <a:p>
            <a:pPr marL="914400" indent="-45720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800" dirty="0"/>
              <a:t>Active, Archive, Active+Archive, </a:t>
            </a:r>
            <a:r>
              <a:rPr lang="en-US" sz="2800" dirty="0" err="1"/>
              <a:t>Archive+DR</a:t>
            </a:r>
            <a:endParaRPr lang="en-US" sz="28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Requires Funding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Starts at 1 TB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59F1E2D8-4ECE-47DD-5B58-4AB5E53B2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1CA62F64-F688-814D-9E44-E6B7A141B1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Core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A2784C11-BFFF-04F7-A697-0FD34E10E63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C662440-4E9A-F77D-8225-77C52989FA22}"/>
              </a:ext>
            </a:extLst>
          </p:cNvPr>
          <p:cNvGrpSpPr/>
          <p:nvPr/>
        </p:nvGrpSpPr>
        <p:grpSpPr>
          <a:xfrm>
            <a:off x="-217589" y="-342900"/>
            <a:ext cx="4572000" cy="7868799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141B075-3D73-C049-1982-F6C7092416E8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Home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37FCC488-8C33-BE77-42DB-DE426A92F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C367CD4-4AA2-F420-3D7D-930D8EA5ED71}"/>
              </a:ext>
            </a:extLst>
          </p:cNvPr>
          <p:cNvSpPr txBox="1"/>
          <p:nvPr/>
        </p:nvSpPr>
        <p:spPr>
          <a:xfrm>
            <a:off x="457729" y="2411420"/>
            <a:ext cx="3507874" cy="262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Personal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Config files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OnDemand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Do not share!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938204B-FFAF-FF06-6483-A03087FA76A8}"/>
              </a:ext>
            </a:extLst>
          </p:cNvPr>
          <p:cNvSpPr txBox="1"/>
          <p:nvPr/>
        </p:nvSpPr>
        <p:spPr>
          <a:xfrm>
            <a:off x="1441696" y="4714614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 GB</a:t>
            </a:r>
          </a:p>
        </p:txBody>
      </p:sp>
    </p:spTree>
    <p:extLst>
      <p:ext uri="{BB962C8B-B14F-4D97-AF65-F5344CB8AC3E}">
        <p14:creationId xmlns:p14="http://schemas.microsoft.com/office/powerpoint/2010/main" val="213979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29FE8CF0-29C4-3942-3731-1BCA62545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7D6232FB-EFBF-A47D-248A-7742665C95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Core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992FD679-325F-DB35-18E9-2A31EDE7676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6361BB5-D66A-9C8D-9922-7338D6606F6E}"/>
              </a:ext>
            </a:extLst>
          </p:cNvPr>
          <p:cNvGrpSpPr/>
          <p:nvPr/>
        </p:nvGrpSpPr>
        <p:grpSpPr>
          <a:xfrm>
            <a:off x="-217589" y="-342900"/>
            <a:ext cx="4572000" cy="7868799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55ED5C9-9C58-F483-0343-8EF5A7742852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Home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4B6D9C2A-0BA0-D3C5-426A-E12BD3F71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5A84EEF-FBE5-66BF-BAAE-D0EBEA60DB5D}"/>
              </a:ext>
            </a:extLst>
          </p:cNvPr>
          <p:cNvSpPr txBox="1"/>
          <p:nvPr/>
        </p:nvSpPr>
        <p:spPr>
          <a:xfrm>
            <a:off x="457729" y="2411420"/>
            <a:ext cx="3507874" cy="262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Personal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Config files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OnDemand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Do not share!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67E5021-E785-0081-3A92-0B177D3F31A7}"/>
              </a:ext>
            </a:extLst>
          </p:cNvPr>
          <p:cNvGrpSpPr/>
          <p:nvPr/>
        </p:nvGrpSpPr>
        <p:grpSpPr>
          <a:xfrm>
            <a:off x="3772013" y="-342900"/>
            <a:ext cx="4572000" cy="7868799"/>
            <a:chOff x="36411" y="-342900"/>
            <a:chExt cx="6400800" cy="786879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EEE1448-8BBC-4C32-25EC-FE71BE2E0FE8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Projects</a:t>
              </a:r>
            </a:p>
          </p:txBody>
        </p:sp>
        <p:pic>
          <p:nvPicPr>
            <p:cNvPr id="30" name="Graphic 29" descr="Folder outline">
              <a:extLst>
                <a:ext uri="{FF2B5EF4-FFF2-40B4-BE49-F238E27FC236}">
                  <a16:creationId xmlns:a16="http://schemas.microsoft.com/office/drawing/2014/main" id="{F670BAB6-53C0-6E50-7522-4906A9489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AB1AE61-7C78-2B07-D075-9FCEE07C0497}"/>
              </a:ext>
            </a:extLst>
          </p:cNvPr>
          <p:cNvSpPr txBox="1"/>
          <p:nvPr/>
        </p:nvSpPr>
        <p:spPr>
          <a:xfrm>
            <a:off x="4444760" y="2411420"/>
            <a:ext cx="3507874" cy="210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Code, Job scripts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Installed software 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Shared data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1BCC6F6-5A16-583A-DE24-72F97C9FDD0D}"/>
              </a:ext>
            </a:extLst>
          </p:cNvPr>
          <p:cNvSpPr txBox="1"/>
          <p:nvPr/>
        </p:nvSpPr>
        <p:spPr>
          <a:xfrm>
            <a:off x="1441696" y="4714614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 GB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7FE8E76-1647-5777-147B-B1D0ABDE9480}"/>
              </a:ext>
            </a:extLst>
          </p:cNvPr>
          <p:cNvSpPr txBox="1"/>
          <p:nvPr/>
        </p:nvSpPr>
        <p:spPr>
          <a:xfrm>
            <a:off x="5170591" y="4692943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250 GB</a:t>
            </a:r>
          </a:p>
        </p:txBody>
      </p:sp>
    </p:spTree>
    <p:extLst>
      <p:ext uri="{BB962C8B-B14F-4D97-AF65-F5344CB8AC3E}">
        <p14:creationId xmlns:p14="http://schemas.microsoft.com/office/powerpoint/2010/main" val="1204795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3D86F6E5-F5F4-8EED-F1F4-13550E25B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E5590122-E1AB-B046-D26B-D0CB916260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Core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6AB640C5-F76D-5C6F-57E0-356F596946D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F96A8D0-0314-6753-78D6-5ADB92AEC8CF}"/>
              </a:ext>
            </a:extLst>
          </p:cNvPr>
          <p:cNvGrpSpPr/>
          <p:nvPr/>
        </p:nvGrpSpPr>
        <p:grpSpPr>
          <a:xfrm>
            <a:off x="-217589" y="-342900"/>
            <a:ext cx="4572000" cy="7868799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5CA564-F032-0DAF-7129-50421F8F3FCE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Home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09744F57-6D83-4097-CAA2-28A08D840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C9D34A8-23F7-DF91-7DBD-B84EE20355EC}"/>
              </a:ext>
            </a:extLst>
          </p:cNvPr>
          <p:cNvSpPr txBox="1"/>
          <p:nvPr/>
        </p:nvSpPr>
        <p:spPr>
          <a:xfrm>
            <a:off x="457729" y="2411420"/>
            <a:ext cx="3507874" cy="262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Personal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Config files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OnDemand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Do not share!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159B650-E760-B384-090F-578945A3CEB3}"/>
              </a:ext>
            </a:extLst>
          </p:cNvPr>
          <p:cNvGrpSpPr/>
          <p:nvPr/>
        </p:nvGrpSpPr>
        <p:grpSpPr>
          <a:xfrm>
            <a:off x="7665970" y="-326785"/>
            <a:ext cx="4572000" cy="7868799"/>
            <a:chOff x="36411" y="-342900"/>
            <a:chExt cx="6400800" cy="78687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4EC9413-F9C6-A3D8-0EF5-F54EC28E9D59}"/>
                </a:ext>
              </a:extLst>
            </p:cNvPr>
            <p:cNvSpPr txBox="1"/>
            <p:nvPr/>
          </p:nvSpPr>
          <p:spPr>
            <a:xfrm>
              <a:off x="542176" y="1523685"/>
              <a:ext cx="25237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/>
                <a:t> </a:t>
              </a:r>
              <a:r>
                <a:rPr lang="en-US" sz="2400" b="1" dirty="0"/>
                <a:t>Scratch</a:t>
              </a:r>
              <a:endParaRPr lang="en-US" sz="3200" b="1" dirty="0"/>
            </a:p>
          </p:txBody>
        </p:sp>
        <p:pic>
          <p:nvPicPr>
            <p:cNvPr id="25" name="Graphic 24" descr="Folder outline">
              <a:extLst>
                <a:ext uri="{FF2B5EF4-FFF2-40B4-BE49-F238E27FC236}">
                  <a16:creationId xmlns:a16="http://schemas.microsoft.com/office/drawing/2014/main" id="{63BDE98D-F1D0-5267-5F06-1FF7F273F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7E71C71-3775-A571-B7FE-C42BDE7F17A8}"/>
              </a:ext>
            </a:extLst>
          </p:cNvPr>
          <p:cNvGrpSpPr/>
          <p:nvPr/>
        </p:nvGrpSpPr>
        <p:grpSpPr>
          <a:xfrm>
            <a:off x="3772013" y="-342900"/>
            <a:ext cx="4572000" cy="7868799"/>
            <a:chOff x="36411" y="-342900"/>
            <a:chExt cx="6400800" cy="786879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B93B72-FDA3-63D0-95F8-83E6DB42E772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Projects</a:t>
              </a:r>
            </a:p>
          </p:txBody>
        </p:sp>
        <p:pic>
          <p:nvPicPr>
            <p:cNvPr id="30" name="Graphic 29" descr="Folder outline">
              <a:extLst>
                <a:ext uri="{FF2B5EF4-FFF2-40B4-BE49-F238E27FC236}">
                  <a16:creationId xmlns:a16="http://schemas.microsoft.com/office/drawing/2014/main" id="{D1712390-7761-95D7-23BD-0AD338364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D524D5B-A176-B1DB-1979-B104A278B918}"/>
              </a:ext>
            </a:extLst>
          </p:cNvPr>
          <p:cNvSpPr txBox="1"/>
          <p:nvPr/>
        </p:nvSpPr>
        <p:spPr>
          <a:xfrm>
            <a:off x="4444760" y="2411420"/>
            <a:ext cx="3507874" cy="210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Code, Job scripts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Installed software 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Shared data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EE2E1B-9142-ECBB-EE61-3752D92C18D2}"/>
              </a:ext>
            </a:extLst>
          </p:cNvPr>
          <p:cNvSpPr txBox="1"/>
          <p:nvPr/>
        </p:nvSpPr>
        <p:spPr>
          <a:xfrm>
            <a:off x="8344013" y="2328874"/>
            <a:ext cx="3507874" cy="2549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Job data (in/out)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Shared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Deleted after 90 days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368D13-B538-9DAB-A969-F9F660567B14}"/>
              </a:ext>
            </a:extLst>
          </p:cNvPr>
          <p:cNvSpPr txBox="1"/>
          <p:nvPr/>
        </p:nvSpPr>
        <p:spPr>
          <a:xfrm>
            <a:off x="1441696" y="4714614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 GB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9DCFB59-5B1C-D55C-37AD-CD695773C5F1}"/>
              </a:ext>
            </a:extLst>
          </p:cNvPr>
          <p:cNvSpPr txBox="1"/>
          <p:nvPr/>
        </p:nvSpPr>
        <p:spPr>
          <a:xfrm>
            <a:off x="5170591" y="4692943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250 GB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C89F4D-2623-0068-602F-B09DD68CD98E}"/>
              </a:ext>
            </a:extLst>
          </p:cNvPr>
          <p:cNvSpPr txBox="1"/>
          <p:nvPr/>
        </p:nvSpPr>
        <p:spPr>
          <a:xfrm>
            <a:off x="9231260" y="4688611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10 TB</a:t>
            </a:r>
          </a:p>
        </p:txBody>
      </p:sp>
    </p:spTree>
    <p:extLst>
      <p:ext uri="{BB962C8B-B14F-4D97-AF65-F5344CB8AC3E}">
        <p14:creationId xmlns:p14="http://schemas.microsoft.com/office/powerpoint/2010/main" val="135069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84221-3A95-37A2-306E-B7F62FB3C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Details on Scratch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EA5F53D-C793-16CF-3DB3-DF3FB5C699E9}"/>
              </a:ext>
            </a:extLst>
          </p:cNvPr>
          <p:cNvGrpSpPr/>
          <p:nvPr/>
        </p:nvGrpSpPr>
        <p:grpSpPr>
          <a:xfrm>
            <a:off x="47384" y="0"/>
            <a:ext cx="6404203" cy="7498079"/>
            <a:chOff x="36411" y="-342900"/>
            <a:chExt cx="6404203" cy="768096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A96E0C2-03D7-445F-20AF-9C50F261D2C3}"/>
                </a:ext>
              </a:extLst>
            </p:cNvPr>
            <p:cNvSpPr txBox="1"/>
            <p:nvPr/>
          </p:nvSpPr>
          <p:spPr>
            <a:xfrm>
              <a:off x="678753" y="1415232"/>
              <a:ext cx="222956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/>
                <a:t>/alpine</a:t>
              </a:r>
            </a:p>
          </p:txBody>
        </p:sp>
        <p:pic>
          <p:nvPicPr>
            <p:cNvPr id="6" name="Graphic 5" descr="Folder outline">
              <a:extLst>
                <a:ext uri="{FF2B5EF4-FFF2-40B4-BE49-F238E27FC236}">
                  <a16:creationId xmlns:a16="http://schemas.microsoft.com/office/drawing/2014/main" id="{7F7E0E1D-EF6B-C830-9EFA-67D767C11B2A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4203" cy="768096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640BBE4-0214-F3EB-0FEF-3685F7A715EB}"/>
              </a:ext>
            </a:extLst>
          </p:cNvPr>
          <p:cNvGrpSpPr/>
          <p:nvPr/>
        </p:nvGrpSpPr>
        <p:grpSpPr>
          <a:xfrm>
            <a:off x="5791200" y="0"/>
            <a:ext cx="6400800" cy="7498079"/>
            <a:chOff x="36411" y="-342900"/>
            <a:chExt cx="6400800" cy="78687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B87311-AB7E-DC14-62FA-AFD27F899966}"/>
                </a:ext>
              </a:extLst>
            </p:cNvPr>
            <p:cNvSpPr txBox="1"/>
            <p:nvPr/>
          </p:nvSpPr>
          <p:spPr>
            <a:xfrm>
              <a:off x="659169" y="1458227"/>
              <a:ext cx="222956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/>
                <a:t>/local</a:t>
              </a:r>
            </a:p>
          </p:txBody>
        </p:sp>
        <p:pic>
          <p:nvPicPr>
            <p:cNvPr id="9" name="Graphic 8" descr="Folder outline">
              <a:extLst>
                <a:ext uri="{FF2B5EF4-FFF2-40B4-BE49-F238E27FC236}">
                  <a16:creationId xmlns:a16="http://schemas.microsoft.com/office/drawing/2014/main" id="{4101306A-D905-021E-7067-84929C0CB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632F2A4-2D85-D196-01B3-DF2EEB78006D}"/>
              </a:ext>
            </a:extLst>
          </p:cNvPr>
          <p:cNvSpPr txBox="1"/>
          <p:nvPr/>
        </p:nvSpPr>
        <p:spPr>
          <a:xfrm>
            <a:off x="1212196" y="2937355"/>
            <a:ext cx="4074578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Available from all nodes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Accessible even when no jobs are running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30453-1EC8-DA9D-A841-D264A09FB8E8}"/>
              </a:ext>
            </a:extLst>
          </p:cNvPr>
          <p:cNvSpPr txBox="1"/>
          <p:nvPr/>
        </p:nvSpPr>
        <p:spPr>
          <a:xfrm>
            <a:off x="6865404" y="2580044"/>
            <a:ext cx="4074578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Specific to each compute node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Accessible only on that node, while a job is running on it</a:t>
            </a:r>
          </a:p>
        </p:txBody>
      </p:sp>
    </p:spTree>
    <p:extLst>
      <p:ext uri="{BB962C8B-B14F-4D97-AF65-F5344CB8AC3E}">
        <p14:creationId xmlns:p14="http://schemas.microsoft.com/office/powerpoint/2010/main" val="974667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3ded8b1b-070d-4629-82e4-c0b019f46057}" enabled="0" method="" siteId="{3ded8b1b-070d-4629-82e4-c0b019f4605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1848</TotalTime>
  <Words>819</Words>
  <Application>Microsoft Macintosh PowerPoint</Application>
  <PresentationFormat>Widescreen</PresentationFormat>
  <Paragraphs>195</Paragraphs>
  <Slides>20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-apple-system</vt:lpstr>
      <vt:lpstr>Aptos</vt:lpstr>
      <vt:lpstr>Aptos Display</vt:lpstr>
      <vt:lpstr>Arial</vt:lpstr>
      <vt:lpstr>Arial Black</vt:lpstr>
      <vt:lpstr>Atkinson Hyperlegible</vt:lpstr>
      <vt:lpstr>Consolas</vt:lpstr>
      <vt:lpstr>Courier New</vt:lpstr>
      <vt:lpstr>Wingdings</vt:lpstr>
      <vt:lpstr>Office Theme</vt:lpstr>
      <vt:lpstr>Research Storage Simplified</vt:lpstr>
      <vt:lpstr>View the Slides</vt:lpstr>
      <vt:lpstr>PowerPoint Presentation</vt:lpstr>
      <vt:lpstr>Data Storage</vt:lpstr>
      <vt:lpstr>Data Storage</vt:lpstr>
      <vt:lpstr>Core</vt:lpstr>
      <vt:lpstr>Core</vt:lpstr>
      <vt:lpstr>Core</vt:lpstr>
      <vt:lpstr>More Details on Scratch</vt:lpstr>
      <vt:lpstr>PetaLibrary</vt:lpstr>
      <vt:lpstr>PetaLibrary</vt:lpstr>
      <vt:lpstr>PetaLibrary</vt:lpstr>
      <vt:lpstr>PetaLibrary</vt:lpstr>
      <vt:lpstr>Speed Comparison</vt:lpstr>
      <vt:lpstr>Data Sharing: Within RC</vt:lpstr>
      <vt:lpstr>Data Sharing: Outside RC</vt:lpstr>
      <vt:lpstr>Data Transfer Nodes</vt:lpstr>
      <vt:lpstr>Acceptable data storage and use</vt:lpstr>
      <vt:lpstr>Documentation</vt:lpstr>
      <vt:lpstr>Survey and 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Reiland</dc:creator>
  <cp:lastModifiedBy>John Reiland</cp:lastModifiedBy>
  <cp:revision>8</cp:revision>
  <dcterms:created xsi:type="dcterms:W3CDTF">2025-02-04T17:50:00Z</dcterms:created>
  <dcterms:modified xsi:type="dcterms:W3CDTF">2025-03-19T19:54:57Z</dcterms:modified>
</cp:coreProperties>
</file>